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311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</p:sldIdLst>
  <p:sldSz cx="9144000" cy="5143500" type="screen16x9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-16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-16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-16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-16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-16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-16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-16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-16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-16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2D91"/>
    <a:srgbClr val="1C75BC"/>
    <a:srgbClr val="E2AB1F"/>
    <a:srgbClr val="044A61"/>
    <a:srgbClr val="F7941E"/>
    <a:srgbClr val="017A8A"/>
    <a:srgbClr val="7AC142"/>
    <a:srgbClr val="0031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608" autoAdjust="0"/>
    <p:restoredTop sz="90861" autoAdjust="0"/>
  </p:normalViewPr>
  <p:slideViewPr>
    <p:cSldViewPr>
      <p:cViewPr varScale="1">
        <p:scale>
          <a:sx n="95" d="100"/>
          <a:sy n="95" d="100"/>
        </p:scale>
        <p:origin x="-90" y="-60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24" y="-78"/>
      </p:cViewPr>
      <p:guideLst>
        <p:guide orient="horz" pos="2929"/>
        <p:guide pos="220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arowan\Personal\Jan%2015%202014%20AAC%20Stabilization%20Meeting\MU%20Rationalization%20Spreadshee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CA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AAC/THLB </a:t>
            </a:r>
            <a:r>
              <a:rPr lang="en-CA" sz="1200" baseline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Comparison</a:t>
            </a:r>
          </a:p>
          <a:p>
            <a:pPr>
              <a:defRPr/>
            </a:pPr>
            <a:r>
              <a:rPr lang="en-CA" sz="1200" baseline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(TFL/TSA Cumulative Total)</a:t>
            </a:r>
            <a:endParaRPr lang="en-CA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c:rich>
      </c:tx>
      <c:layout>
        <c:manualLayout>
          <c:xMode val="edge"/>
          <c:yMode val="edge"/>
          <c:x val="0.19431081731659444"/>
          <c:y val="9.0445790923515627E-3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8204236489669651"/>
          <c:y val="0.17771156278264821"/>
          <c:w val="0.56224358974358979"/>
          <c:h val="0.7003355560167116"/>
        </c:manualLayout>
      </c:layout>
      <c:lineChart>
        <c:grouping val="standard"/>
        <c:varyColors val="0"/>
        <c:ser>
          <c:idx val="1"/>
          <c:order val="1"/>
          <c:tx>
            <c:strRef>
              <c:f>Graph!$C$31</c:f>
              <c:strCache>
                <c:ptCount val="1"/>
                <c:pt idx="0">
                  <c:v>AAC</c:v>
                </c:pt>
              </c:strCache>
            </c:strRef>
          </c:tx>
          <c:marker>
            <c:symbol val="none"/>
          </c:marker>
          <c:cat>
            <c:numRef>
              <c:f>Graph!$A$32:$A$63</c:f>
              <c:numCache>
                <c:formatCode>General</c:formatCode>
                <c:ptCount val="32"/>
                <c:pt idx="0">
                  <c:v>1981</c:v>
                </c:pt>
                <c:pt idx="1">
                  <c:v>1982</c:v>
                </c:pt>
                <c:pt idx="2">
                  <c:v>1983</c:v>
                </c:pt>
                <c:pt idx="3">
                  <c:v>1984</c:v>
                </c:pt>
                <c:pt idx="4">
                  <c:v>1985</c:v>
                </c:pt>
                <c:pt idx="5">
                  <c:v>1986</c:v>
                </c:pt>
                <c:pt idx="6">
                  <c:v>1987</c:v>
                </c:pt>
                <c:pt idx="7">
                  <c:v>1988</c:v>
                </c:pt>
                <c:pt idx="8">
                  <c:v>1989</c:v>
                </c:pt>
                <c:pt idx="9">
                  <c:v>1990</c:v>
                </c:pt>
                <c:pt idx="10">
                  <c:v>1991</c:v>
                </c:pt>
                <c:pt idx="11">
                  <c:v>1992</c:v>
                </c:pt>
                <c:pt idx="12">
                  <c:v>1993</c:v>
                </c:pt>
                <c:pt idx="13">
                  <c:v>1994</c:v>
                </c:pt>
                <c:pt idx="14">
                  <c:v>1995</c:v>
                </c:pt>
                <c:pt idx="15">
                  <c:v>1996</c:v>
                </c:pt>
                <c:pt idx="16">
                  <c:v>1997</c:v>
                </c:pt>
                <c:pt idx="17">
                  <c:v>1998</c:v>
                </c:pt>
                <c:pt idx="18">
                  <c:v>1999</c:v>
                </c:pt>
                <c:pt idx="19">
                  <c:v>2000</c:v>
                </c:pt>
                <c:pt idx="20">
                  <c:v>2001</c:v>
                </c:pt>
                <c:pt idx="21">
                  <c:v>2002</c:v>
                </c:pt>
                <c:pt idx="22">
                  <c:v>2003</c:v>
                </c:pt>
                <c:pt idx="23">
                  <c:v>2004</c:v>
                </c:pt>
                <c:pt idx="24">
                  <c:v>2005</c:v>
                </c:pt>
                <c:pt idx="25">
                  <c:v>2006</c:v>
                </c:pt>
                <c:pt idx="26">
                  <c:v>2007</c:v>
                </c:pt>
                <c:pt idx="27">
                  <c:v>2008</c:v>
                </c:pt>
                <c:pt idx="28">
                  <c:v>2009</c:v>
                </c:pt>
                <c:pt idx="29">
                  <c:v>2010</c:v>
                </c:pt>
                <c:pt idx="30">
                  <c:v>2011</c:v>
                </c:pt>
                <c:pt idx="31">
                  <c:v>2012</c:v>
                </c:pt>
              </c:numCache>
            </c:numRef>
          </c:cat>
          <c:val>
            <c:numRef>
              <c:f>Graph!$C$32:$C$63</c:f>
              <c:numCache>
                <c:formatCode>0</c:formatCode>
                <c:ptCount val="32"/>
                <c:pt idx="0">
                  <c:v>24107730</c:v>
                </c:pt>
                <c:pt idx="1">
                  <c:v>24273989</c:v>
                </c:pt>
                <c:pt idx="2">
                  <c:v>24452574</c:v>
                </c:pt>
                <c:pt idx="3">
                  <c:v>24492618</c:v>
                </c:pt>
                <c:pt idx="4">
                  <c:v>24287135</c:v>
                </c:pt>
                <c:pt idx="5">
                  <c:v>24364045</c:v>
                </c:pt>
                <c:pt idx="6">
                  <c:v>24431355</c:v>
                </c:pt>
                <c:pt idx="7">
                  <c:v>24483855</c:v>
                </c:pt>
                <c:pt idx="8">
                  <c:v>24323980</c:v>
                </c:pt>
                <c:pt idx="9">
                  <c:v>24298530</c:v>
                </c:pt>
                <c:pt idx="10">
                  <c:v>23671220</c:v>
                </c:pt>
                <c:pt idx="11">
                  <c:v>22828840</c:v>
                </c:pt>
                <c:pt idx="12">
                  <c:v>21971210</c:v>
                </c:pt>
                <c:pt idx="13">
                  <c:v>21635210</c:v>
                </c:pt>
                <c:pt idx="14">
                  <c:v>21403070</c:v>
                </c:pt>
                <c:pt idx="15">
                  <c:v>20905160</c:v>
                </c:pt>
                <c:pt idx="16">
                  <c:v>20905160</c:v>
                </c:pt>
                <c:pt idx="17">
                  <c:v>20554660</c:v>
                </c:pt>
                <c:pt idx="18">
                  <c:v>19968400</c:v>
                </c:pt>
                <c:pt idx="19">
                  <c:v>19791240</c:v>
                </c:pt>
                <c:pt idx="20">
                  <c:v>19642464</c:v>
                </c:pt>
                <c:pt idx="21">
                  <c:v>19065764</c:v>
                </c:pt>
                <c:pt idx="22">
                  <c:v>19213824</c:v>
                </c:pt>
                <c:pt idx="23">
                  <c:v>18980513</c:v>
                </c:pt>
                <c:pt idx="24">
                  <c:v>18794013</c:v>
                </c:pt>
                <c:pt idx="25">
                  <c:v>18146013</c:v>
                </c:pt>
                <c:pt idx="26">
                  <c:v>17949762</c:v>
                </c:pt>
                <c:pt idx="27">
                  <c:v>17820962</c:v>
                </c:pt>
                <c:pt idx="28">
                  <c:v>18515357</c:v>
                </c:pt>
                <c:pt idx="29">
                  <c:v>18183871</c:v>
                </c:pt>
                <c:pt idx="30">
                  <c:v>18069227</c:v>
                </c:pt>
                <c:pt idx="31">
                  <c:v>16802173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7311488"/>
        <c:axId val="107313024"/>
      </c:lineChart>
      <c:lineChart>
        <c:grouping val="standard"/>
        <c:varyColors val="0"/>
        <c:ser>
          <c:idx val="0"/>
          <c:order val="0"/>
          <c:tx>
            <c:strRef>
              <c:f>Graph!$B$31</c:f>
              <c:strCache>
                <c:ptCount val="1"/>
                <c:pt idx="0">
                  <c:v>THLB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numRef>
              <c:f>Graph!$A$32:$A$63</c:f>
              <c:numCache>
                <c:formatCode>General</c:formatCode>
                <c:ptCount val="32"/>
                <c:pt idx="0">
                  <c:v>1981</c:v>
                </c:pt>
                <c:pt idx="1">
                  <c:v>1982</c:v>
                </c:pt>
                <c:pt idx="2">
                  <c:v>1983</c:v>
                </c:pt>
                <c:pt idx="3">
                  <c:v>1984</c:v>
                </c:pt>
                <c:pt idx="4">
                  <c:v>1985</c:v>
                </c:pt>
                <c:pt idx="5">
                  <c:v>1986</c:v>
                </c:pt>
                <c:pt idx="6">
                  <c:v>1987</c:v>
                </c:pt>
                <c:pt idx="7">
                  <c:v>1988</c:v>
                </c:pt>
                <c:pt idx="8">
                  <c:v>1989</c:v>
                </c:pt>
                <c:pt idx="9">
                  <c:v>1990</c:v>
                </c:pt>
                <c:pt idx="10">
                  <c:v>1991</c:v>
                </c:pt>
                <c:pt idx="11">
                  <c:v>1992</c:v>
                </c:pt>
                <c:pt idx="12">
                  <c:v>1993</c:v>
                </c:pt>
                <c:pt idx="13">
                  <c:v>1994</c:v>
                </c:pt>
                <c:pt idx="14">
                  <c:v>1995</c:v>
                </c:pt>
                <c:pt idx="15">
                  <c:v>1996</c:v>
                </c:pt>
                <c:pt idx="16">
                  <c:v>1997</c:v>
                </c:pt>
                <c:pt idx="17">
                  <c:v>1998</c:v>
                </c:pt>
                <c:pt idx="18">
                  <c:v>1999</c:v>
                </c:pt>
                <c:pt idx="19">
                  <c:v>2000</c:v>
                </c:pt>
                <c:pt idx="20">
                  <c:v>2001</c:v>
                </c:pt>
                <c:pt idx="21">
                  <c:v>2002</c:v>
                </c:pt>
                <c:pt idx="22">
                  <c:v>2003</c:v>
                </c:pt>
                <c:pt idx="23">
                  <c:v>2004</c:v>
                </c:pt>
                <c:pt idx="24">
                  <c:v>2005</c:v>
                </c:pt>
                <c:pt idx="25">
                  <c:v>2006</c:v>
                </c:pt>
                <c:pt idx="26">
                  <c:v>2007</c:v>
                </c:pt>
                <c:pt idx="27">
                  <c:v>2008</c:v>
                </c:pt>
                <c:pt idx="28">
                  <c:v>2009</c:v>
                </c:pt>
                <c:pt idx="29">
                  <c:v>2010</c:v>
                </c:pt>
                <c:pt idx="30">
                  <c:v>2011</c:v>
                </c:pt>
                <c:pt idx="31">
                  <c:v>2012</c:v>
                </c:pt>
              </c:numCache>
            </c:numRef>
          </c:cat>
          <c:val>
            <c:numRef>
              <c:f>Graph!$B$32:$B$63</c:f>
              <c:numCache>
                <c:formatCode>General</c:formatCode>
                <c:ptCount val="32"/>
                <c:pt idx="0">
                  <c:v>3945202</c:v>
                </c:pt>
                <c:pt idx="1">
                  <c:v>3933532</c:v>
                </c:pt>
                <c:pt idx="2">
                  <c:v>3959019</c:v>
                </c:pt>
                <c:pt idx="3">
                  <c:v>3959019</c:v>
                </c:pt>
                <c:pt idx="4">
                  <c:v>3885616</c:v>
                </c:pt>
                <c:pt idx="5">
                  <c:v>3891954</c:v>
                </c:pt>
                <c:pt idx="6">
                  <c:v>3857413</c:v>
                </c:pt>
                <c:pt idx="7">
                  <c:v>3824303</c:v>
                </c:pt>
                <c:pt idx="8">
                  <c:v>3617941</c:v>
                </c:pt>
                <c:pt idx="9">
                  <c:v>3626913</c:v>
                </c:pt>
                <c:pt idx="10">
                  <c:v>3639747</c:v>
                </c:pt>
                <c:pt idx="11">
                  <c:v>3639747</c:v>
                </c:pt>
                <c:pt idx="12">
                  <c:v>3552860</c:v>
                </c:pt>
                <c:pt idx="13">
                  <c:v>3548693</c:v>
                </c:pt>
                <c:pt idx="14">
                  <c:v>3276482</c:v>
                </c:pt>
                <c:pt idx="15">
                  <c:v>3006179</c:v>
                </c:pt>
                <c:pt idx="16">
                  <c:v>3006179</c:v>
                </c:pt>
                <c:pt idx="17">
                  <c:v>2894566</c:v>
                </c:pt>
                <c:pt idx="18">
                  <c:v>2894928</c:v>
                </c:pt>
                <c:pt idx="19">
                  <c:v>2912195</c:v>
                </c:pt>
                <c:pt idx="20">
                  <c:v>2841384</c:v>
                </c:pt>
                <c:pt idx="21">
                  <c:v>2837462</c:v>
                </c:pt>
                <c:pt idx="22">
                  <c:v>2758132</c:v>
                </c:pt>
                <c:pt idx="23">
                  <c:v>2737570</c:v>
                </c:pt>
                <c:pt idx="24">
                  <c:v>2706335</c:v>
                </c:pt>
                <c:pt idx="25">
                  <c:v>2694412</c:v>
                </c:pt>
                <c:pt idx="26">
                  <c:v>2716829</c:v>
                </c:pt>
                <c:pt idx="27">
                  <c:v>2705808</c:v>
                </c:pt>
                <c:pt idx="28">
                  <c:v>2686894</c:v>
                </c:pt>
                <c:pt idx="29">
                  <c:v>2694905</c:v>
                </c:pt>
                <c:pt idx="30">
                  <c:v>2478034</c:v>
                </c:pt>
                <c:pt idx="31">
                  <c:v>2496677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7317120"/>
        <c:axId val="107315200"/>
      </c:lineChart>
      <c:catAx>
        <c:axId val="107311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2700000"/>
          <a:lstStyle/>
          <a:p>
            <a:pPr>
              <a:defRPr/>
            </a:pPr>
            <a:endParaRPr lang="en-US"/>
          </a:p>
        </c:txPr>
        <c:crossAx val="107313024"/>
        <c:crosses val="autoZero"/>
        <c:auto val="1"/>
        <c:lblAlgn val="ctr"/>
        <c:lblOffset val="100"/>
        <c:noMultiLvlLbl val="0"/>
      </c:catAx>
      <c:valAx>
        <c:axId val="107313024"/>
        <c:scaling>
          <c:orientation val="minMax"/>
          <c:min val="1000000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050"/>
                </a:pPr>
                <a:r>
                  <a:rPr lang="en-CA" sz="1050"/>
                  <a:t>AAC</a:t>
                </a:r>
                <a:r>
                  <a:rPr lang="en-CA" sz="1050" baseline="0"/>
                  <a:t> Determination Total ((m3/yr)</a:t>
                </a:r>
                <a:endParaRPr lang="en-CA" sz="1050"/>
              </a:p>
            </c:rich>
          </c:tx>
          <c:layout>
            <c:manualLayout>
              <c:xMode val="edge"/>
              <c:yMode val="edge"/>
              <c:x val="6.5044624671332825E-3"/>
              <c:y val="0.15130192086919117"/>
            </c:manualLayout>
          </c:layout>
          <c:overlay val="0"/>
        </c:title>
        <c:numFmt formatCode="#,##0" sourceLinked="0"/>
        <c:majorTickMark val="none"/>
        <c:minorTickMark val="none"/>
        <c:tickLblPos val="nextTo"/>
        <c:crossAx val="107311488"/>
        <c:crosses val="autoZero"/>
        <c:crossBetween val="between"/>
      </c:valAx>
      <c:valAx>
        <c:axId val="107315200"/>
        <c:scaling>
          <c:orientation val="minMax"/>
          <c:min val="150000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1050"/>
                </a:pPr>
                <a:r>
                  <a:rPr lang="en-CA" sz="1050"/>
                  <a:t>THLB</a:t>
                </a:r>
                <a:r>
                  <a:rPr lang="en-CA" sz="1050" baseline="0"/>
                  <a:t> Total (ha.)</a:t>
                </a:r>
                <a:endParaRPr lang="en-CA" sz="1050"/>
              </a:p>
            </c:rich>
          </c:tx>
          <c:layout>
            <c:manualLayout>
              <c:xMode val="edge"/>
              <c:yMode val="edge"/>
              <c:x val="0.89114376180424393"/>
              <c:y val="0.30074364956600264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crossAx val="107317120"/>
        <c:crosses val="max"/>
        <c:crossBetween val="between"/>
      </c:valAx>
      <c:catAx>
        <c:axId val="1073171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07315200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58414602081250189"/>
          <c:y val="0.34421522608599026"/>
          <c:w val="0.10844017094017133"/>
          <c:h val="0.11989334252164317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3" tIns="46582" rIns="93163" bIns="46582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3" tIns="46582" rIns="93163" bIns="46582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D2D45BF-9042-4EF9-9394-18A952E2E46A}" type="datetimeFigureOut">
              <a:rPr lang="en-US"/>
              <a:pPr>
                <a:defRPr/>
              </a:pPr>
              <a:t>4/14/2015</a:t>
            </a:fld>
            <a:endParaRPr lang="en-US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3" tIns="46582" rIns="93163" bIns="46582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3" tIns="46582" rIns="93163" bIns="4658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8B7E61F-1DF1-4587-8BD5-EB1A21320F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2599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3" tIns="46582" rIns="93163" bIns="46582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ヒラギノ角ゴ Pro W3" pitchFamily="8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3" tIns="46582" rIns="93163" bIns="4658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ヒラギノ角ゴ Pro W3" pitchFamily="8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1" y="4415790"/>
            <a:ext cx="514096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3" tIns="46582" rIns="93163" bIns="465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3" tIns="46582" rIns="93163" bIns="46582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ヒラギノ角ゴ Pro W3" pitchFamily="8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63" tIns="46582" rIns="93163" bIns="4658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ヒラギノ角ゴ Pro W3" pitchFamily="80" charset="-128"/>
              </a:defRPr>
            </a:lvl1pPr>
          </a:lstStyle>
          <a:p>
            <a:pPr>
              <a:defRPr/>
            </a:pPr>
            <a:fld id="{FCE518AA-8708-4754-B213-A994087BE0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0478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80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80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80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80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8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1A5B6-402D-46C8-8104-0294AAA851FD}" type="slidenum">
              <a:rPr lang="en-CA" smtClean="0"/>
              <a:pPr/>
              <a:t>2</a:t>
            </a:fld>
            <a:endParaRPr lang="en-C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1A5B6-402D-46C8-8104-0294AAA851FD}" type="slidenum">
              <a:rPr lang="en-CA" smtClean="0"/>
              <a:pPr/>
              <a:t>3</a:t>
            </a:fld>
            <a:endParaRPr lang="en-CA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Does not include the Great Bear set asides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B41B43-4917-488B-A61E-DCBF81E3E67C}" type="slidenum">
              <a:rPr lang="en-CA" smtClean="0"/>
              <a:pPr/>
              <a:t>4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1A5B6-402D-46C8-8104-0294AAA851FD}" type="slidenum">
              <a:rPr lang="en-CA" smtClean="0"/>
              <a:pPr/>
              <a:t>5</a:t>
            </a:fld>
            <a:endParaRPr lang="en-CA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Line graph to go here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B41B43-4917-488B-A61E-DCBF81E3E67C}" type="slidenum">
              <a:rPr lang="en-CA" smtClean="0"/>
              <a:pPr/>
              <a:t>6</a:t>
            </a:fld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1A5B6-402D-46C8-8104-0294AAA851FD}" type="slidenum">
              <a:rPr lang="en-CA" smtClean="0"/>
              <a:pPr/>
              <a:t>7</a:t>
            </a:fld>
            <a:endParaRPr lang="en-CA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CFEDE-2286-45E6-BE1D-76C80510AD41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1A5B6-402D-46C8-8104-0294AAA851FD}" type="slidenum">
              <a:rPr lang="en-CA" smtClean="0"/>
              <a:pPr/>
              <a:t>24</a:t>
            </a:fld>
            <a:endParaRPr lang="en-CA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1A5B6-402D-46C8-8104-0294AAA851FD}" type="slidenum">
              <a:rPr lang="en-CA" smtClean="0"/>
              <a:pPr/>
              <a:t>25</a:t>
            </a:fld>
            <a:endParaRPr lang="en-CA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19050"/>
            <a:ext cx="8458200" cy="457200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28600" y="742950"/>
            <a:ext cx="8458200" cy="3851672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92D050"/>
              </a:buClr>
              <a:buFont typeface="Wingdings" panose="05000000000000000000" pitchFamily="2" charset="2"/>
              <a:buChar char="Ø"/>
              <a:defRPr sz="2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347472">
              <a:buClr>
                <a:srgbClr val="92D050"/>
              </a:buClr>
              <a:buFont typeface="Arial" pitchFamily="34" charset="0"/>
              <a:buChar char="•"/>
              <a:defRPr sz="2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indent="-347472">
              <a:buClr>
                <a:srgbClr val="92D050"/>
              </a:buClr>
              <a:buFont typeface="Arial" pitchFamily="34" charset="0"/>
              <a:buChar char="•"/>
              <a:defRPr sz="2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4755357"/>
            <a:ext cx="533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rgbClr val="7AC14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/>
            <a:fld id="{E0A2EBD5-4A1F-44BE-A758-9A5AA99DBB22}" type="slidenum">
              <a:rPr lang="en-US" smtClean="0"/>
              <a:pPr algn="ctr"/>
              <a:t>‹#›</a:t>
            </a:fld>
            <a:endParaRPr lang="en-US" dirty="0"/>
          </a:p>
        </p:txBody>
      </p:sp>
      <p:pic>
        <p:nvPicPr>
          <p:cNvPr id="5" name="Picture 2" descr="Interfor Gradient Plain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686300"/>
            <a:ext cx="8688388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458200" cy="514350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742951"/>
            <a:ext cx="4114800" cy="3737372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7AC142"/>
              </a:buClr>
              <a:buFont typeface="Wingdings" panose="05000000000000000000" pitchFamily="2" charset="2"/>
              <a:buChar char="Ø"/>
              <a:defRPr sz="2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347472">
              <a:buClr>
                <a:srgbClr val="7AC142"/>
              </a:buClr>
              <a:buSzPct val="100000"/>
              <a:buFont typeface="Arial" pitchFamily="34" charset="0"/>
              <a:buChar char="•"/>
              <a:defRPr sz="2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081278" indent="-285750">
              <a:buClr>
                <a:srgbClr val="7AC142"/>
              </a:buClr>
              <a:buSzPct val="100000"/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Gotham Book" pitchFamily="50" charset="0"/>
                <a:cs typeface="Gotham Book" pitchFamily="50" charset="0"/>
              </a:defRPr>
            </a:lvl4pPr>
            <a:lvl5pPr>
              <a:defRPr sz="2000">
                <a:latin typeface="Gotham Book" pitchFamily="50" charset="0"/>
                <a:cs typeface="Gotham Book" pitchFamily="50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794" y="742951"/>
            <a:ext cx="4114006" cy="3737372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7AC142"/>
              </a:buClr>
              <a:buFont typeface="Wingdings" panose="05000000000000000000" pitchFamily="2" charset="2"/>
              <a:buChar char="Ø"/>
              <a:defRPr lang="en-US" sz="2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347472">
              <a:buClr>
                <a:srgbClr val="7AC142"/>
              </a:buClr>
              <a:buFont typeface="Arial" pitchFamily="34" charset="0"/>
              <a:buChar char="•"/>
              <a:defRPr sz="2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081278" indent="-285750">
              <a:buClr>
                <a:srgbClr val="7AC142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Gotham Book" pitchFamily="50" charset="0"/>
                <a:cs typeface="Gotham Book" pitchFamily="50" charset="0"/>
              </a:defRPr>
            </a:lvl4pPr>
            <a:lvl5pPr>
              <a:defRPr sz="2000">
                <a:latin typeface="Gotham Book" pitchFamily="50" charset="0"/>
                <a:cs typeface="Gotham Book" pitchFamily="50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4767263"/>
            <a:ext cx="533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rgbClr val="7AC14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/>
            <a:fld id="{E0A2EBD5-4A1F-44BE-A758-9A5AA99DBB22}" type="slidenum">
              <a:rPr lang="en-US" smtClean="0"/>
              <a:pPr algn="ctr"/>
              <a:t>‹#›</a:t>
            </a:fld>
            <a:endParaRPr lang="en-US" dirty="0"/>
          </a:p>
        </p:txBody>
      </p:sp>
      <p:pic>
        <p:nvPicPr>
          <p:cNvPr id="6" name="Picture 2" descr="Interfor Gradient Plain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686300"/>
            <a:ext cx="8688388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458200" cy="514350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742951"/>
            <a:ext cx="4114800" cy="3737372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7AC142"/>
              </a:buClr>
              <a:buFont typeface="Wingdings" panose="05000000000000000000" pitchFamily="2" charset="2"/>
              <a:buChar char="Ø"/>
              <a:defRPr sz="2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347472">
              <a:buClr>
                <a:srgbClr val="7AC142"/>
              </a:buClr>
              <a:buSzPct val="100000"/>
              <a:buFont typeface="Arial" pitchFamily="34" charset="0"/>
              <a:buChar char="•"/>
              <a:defRPr sz="2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081278" indent="-285750">
              <a:buClr>
                <a:srgbClr val="7AC142"/>
              </a:buClr>
              <a:buSzPct val="100000"/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Gotham Book" pitchFamily="50" charset="0"/>
                <a:cs typeface="Gotham Book" pitchFamily="50" charset="0"/>
              </a:defRPr>
            </a:lvl4pPr>
            <a:lvl5pPr>
              <a:defRPr sz="2000">
                <a:latin typeface="Gotham Book" pitchFamily="50" charset="0"/>
                <a:cs typeface="Gotham Book" pitchFamily="50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4767263"/>
            <a:ext cx="533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rgbClr val="7AC14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/>
            <a:fld id="{E0A2EBD5-4A1F-44BE-A758-9A5AA99DBB22}" type="slidenum">
              <a:rPr lang="en-US" smtClean="0"/>
              <a:pPr algn="ctr"/>
              <a:t>‹#›</a:t>
            </a:fld>
            <a:endParaRPr lang="en-US" dirty="0"/>
          </a:p>
        </p:txBody>
      </p:sp>
      <p:pic>
        <p:nvPicPr>
          <p:cNvPr id="6" name="Picture 2" descr="Interfor Gradient Plain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686300"/>
            <a:ext cx="8688388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71353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458200" cy="514350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742951"/>
            <a:ext cx="8458200" cy="102870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7AC142"/>
              </a:buClr>
              <a:buFont typeface="Wingdings" panose="05000000000000000000" pitchFamily="2" charset="2"/>
              <a:buChar char="Ø"/>
              <a:defRPr sz="2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347472">
              <a:buClr>
                <a:srgbClr val="7AC142"/>
              </a:buClr>
              <a:buSzPct val="100000"/>
              <a:buFont typeface="Arial" pitchFamily="34" charset="0"/>
              <a:buChar char="•"/>
              <a:defRPr sz="2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081278" indent="-285750">
              <a:buClr>
                <a:srgbClr val="7AC142"/>
              </a:buClr>
              <a:buSzPct val="100000"/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Gotham Book" pitchFamily="50" charset="0"/>
                <a:cs typeface="Gotham Book" pitchFamily="50" charset="0"/>
              </a:defRPr>
            </a:lvl4pPr>
            <a:lvl5pPr>
              <a:defRPr sz="2000">
                <a:latin typeface="Gotham Book" pitchFamily="50" charset="0"/>
                <a:cs typeface="Gotham Book" pitchFamily="50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4767263"/>
            <a:ext cx="533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rgbClr val="7AC14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/>
            <a:fld id="{E0A2EBD5-4A1F-44BE-A758-9A5AA99DBB22}" type="slidenum">
              <a:rPr lang="en-US" smtClean="0"/>
              <a:pPr algn="ctr"/>
              <a:t>‹#›</a:t>
            </a:fld>
            <a:endParaRPr lang="en-US" dirty="0"/>
          </a:p>
        </p:txBody>
      </p:sp>
      <p:pic>
        <p:nvPicPr>
          <p:cNvPr id="6" name="Picture 2" descr="Interfor Gradient Plain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686300"/>
            <a:ext cx="8688388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72321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19050"/>
            <a:ext cx="8458200" cy="857250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4767263"/>
            <a:ext cx="533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rgbClr val="7AC14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/>
            <a:fld id="{E0A2EBD5-4A1F-44BE-A758-9A5AA99DBB22}" type="slidenum">
              <a:rPr lang="en-US" smtClean="0"/>
              <a:pPr algn="ctr"/>
              <a:t>‹#›</a:t>
            </a:fld>
            <a:endParaRPr lang="en-US" dirty="0"/>
          </a:p>
        </p:txBody>
      </p:sp>
      <p:pic>
        <p:nvPicPr>
          <p:cNvPr id="5" name="Picture 2" descr="Interfor Gradient Plain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686300"/>
            <a:ext cx="8688388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16C5678-EE20-4FA5-88E2-6E0BD67A2E26}" type="datetime1">
              <a:rPr lang="en-US" smtClean="0"/>
              <a:pPr/>
              <a:t>4/14/2015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969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8AF628A-A867-4937-BBE5-207DB6F9C51A}" type="datetime1">
              <a:rPr lang="en-US" smtClean="0"/>
              <a:pPr/>
              <a:t>4/14/2015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19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terfor Gradient Plain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57200"/>
            <a:ext cx="8688388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4767263"/>
            <a:ext cx="533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rgbClr val="7AC14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/>
            <a:fld id="{E0A2EBD5-4A1F-44BE-A758-9A5AA99DBB22}" type="slidenum">
              <a:rPr lang="en-US" smtClean="0"/>
              <a:pPr algn="ctr"/>
              <a:t>‹#›</a:t>
            </a:fld>
            <a:endParaRPr lang="en-US" dirty="0"/>
          </a:p>
        </p:txBody>
      </p:sp>
      <p:pic>
        <p:nvPicPr>
          <p:cNvPr id="5" name="Picture 2" descr="Interfor Gradient Plain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686300"/>
            <a:ext cx="8688388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30444" y="4790002"/>
            <a:ext cx="997362" cy="35349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65" r:id="rId2"/>
    <p:sldLayoutId id="2147483867" r:id="rId3"/>
    <p:sldLayoutId id="2147483876" r:id="rId4"/>
    <p:sldLayoutId id="2147483877" r:id="rId5"/>
    <p:sldLayoutId id="2147483869" r:id="rId6"/>
    <p:sldLayoutId id="2147483878" r:id="rId7"/>
    <p:sldLayoutId id="2147483879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8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8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8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8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8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8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8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png"/><Relationship Id="rId9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wendy.hamilton\AppData\Local\Microsoft\Windows\Temporary Internet Files\Content.Outlook\MZLHMN3O\2014-10-01 14.23.4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28600" y="2800351"/>
            <a:ext cx="8458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COAST THLB STABILIZATION</a:t>
            </a:r>
            <a:endParaRPr lang="en-US" sz="3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876800" y="4248150"/>
            <a:ext cx="3962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Bob Craven</a:t>
            </a:r>
          </a:p>
          <a:p>
            <a:pPr algn="r">
              <a:spcBef>
                <a:spcPts val="0"/>
              </a:spcBef>
            </a:pPr>
            <a:r>
              <a:rPr lang="en-US" sz="20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April 15, 2015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" y="485776"/>
            <a:ext cx="9144001" cy="767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955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7150"/>
            <a:ext cx="8458200" cy="457200"/>
          </a:xfrm>
        </p:spPr>
        <p:txBody>
          <a:bodyPr>
            <a:noAutofit/>
          </a:bodyPr>
          <a:lstStyle/>
          <a:p>
            <a:pPr lvl="0"/>
            <a:r>
              <a:rPr lang="en-CA" sz="2000" dirty="0" smtClean="0"/>
              <a:t>Topics</a:t>
            </a:r>
            <a:br>
              <a:rPr lang="en-CA" sz="2000" dirty="0" smtClean="0"/>
            </a:br>
            <a:endParaRPr lang="en-CA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0101"/>
            <a:ext cx="8229600" cy="2762249"/>
          </a:xfrm>
        </p:spPr>
        <p:txBody>
          <a:bodyPr>
            <a:normAutofit/>
          </a:bodyPr>
          <a:lstStyle/>
          <a:p>
            <a:pPr marL="514350" lvl="0" indent="-514350">
              <a:spcBef>
                <a:spcPts val="0"/>
              </a:spcBef>
              <a:buFont typeface="+mj-lt"/>
              <a:buAutoNum type="arabicPeriod"/>
            </a:pPr>
            <a:r>
              <a:rPr lang="en-CA" sz="1800" dirty="0" smtClean="0"/>
              <a:t>What started the Coast AAC Stabilization discussion?</a:t>
            </a:r>
          </a:p>
          <a:p>
            <a:pPr marL="517525" lvl="0" indent="-517525">
              <a:spcBef>
                <a:spcPts val="0"/>
              </a:spcBef>
              <a:buNone/>
            </a:pPr>
            <a:r>
              <a:rPr lang="en-CA" sz="1800" dirty="0" smtClean="0"/>
              <a:t>	(Coast Industry Perspective)</a:t>
            </a:r>
          </a:p>
          <a:p>
            <a:pPr marL="0" lvl="0" indent="0">
              <a:spcBef>
                <a:spcPts val="0"/>
              </a:spcBef>
              <a:buNone/>
            </a:pPr>
            <a:endParaRPr lang="en-CA" sz="1800" dirty="0" smtClean="0"/>
          </a:p>
          <a:p>
            <a:pPr marL="514350" lvl="0" indent="-514350">
              <a:spcBef>
                <a:spcPts val="0"/>
              </a:spcBef>
              <a:buFont typeface="+mj-lt"/>
              <a:buAutoNum type="arabicPeriod" startAt="2"/>
            </a:pPr>
            <a:r>
              <a:rPr lang="en-CA" sz="1800" dirty="0" smtClean="0"/>
              <a:t>What’s happening at the Coast OIF to deal with AAC Stabilization?</a:t>
            </a:r>
          </a:p>
          <a:p>
            <a:pPr marL="0" lvl="0" indent="0">
              <a:spcBef>
                <a:spcPts val="0"/>
              </a:spcBef>
              <a:buNone/>
            </a:pPr>
            <a:endParaRPr lang="en-CA" sz="1800" dirty="0"/>
          </a:p>
          <a:p>
            <a:pPr marL="514350" indent="-514350">
              <a:spcBef>
                <a:spcPts val="0"/>
              </a:spcBef>
              <a:buFont typeface="+mj-lt"/>
              <a:buAutoNum type="arabicPeriod" startAt="2"/>
            </a:pPr>
            <a:r>
              <a:rPr lang="en-CA" sz="1800" dirty="0" smtClean="0"/>
              <a:t>Real life example  (Stella Lake) of a different approach</a:t>
            </a:r>
          </a:p>
          <a:p>
            <a:pPr marL="517525" indent="-517525">
              <a:spcBef>
                <a:spcPts val="0"/>
              </a:spcBef>
              <a:buNone/>
            </a:pPr>
            <a:r>
              <a:rPr lang="en-CA" sz="1800" dirty="0"/>
              <a:t>	</a:t>
            </a:r>
            <a:r>
              <a:rPr lang="en-CA" sz="1800" dirty="0" smtClean="0"/>
              <a:t>(Coast Industry Perspective)</a:t>
            </a:r>
            <a:endParaRPr lang="en-CA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228600" y="4755357"/>
            <a:ext cx="533400" cy="273844"/>
          </a:xfrm>
        </p:spPr>
        <p:txBody>
          <a:bodyPr/>
          <a:lstStyle/>
          <a:p>
            <a:pPr algn="ctr"/>
            <a:fld id="{E0A2EBD5-4A1F-44BE-A758-9A5AA99DBB22}" type="slidenum">
              <a:rPr lang="en-US" smtClean="0"/>
              <a:pPr algn="ctr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47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7150"/>
            <a:ext cx="8229600" cy="533400"/>
          </a:xfrm>
        </p:spPr>
        <p:txBody>
          <a:bodyPr>
            <a:normAutofit/>
          </a:bodyPr>
          <a:lstStyle/>
          <a:p>
            <a:pPr lvl="0"/>
            <a:r>
              <a:rPr lang="en-CA" sz="2000" dirty="0" smtClean="0"/>
              <a:t>CAD-Beetle (Coast AAC Decline)</a:t>
            </a:r>
            <a:endParaRPr lang="en-CA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0101"/>
            <a:ext cx="7696200" cy="2057400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809750"/>
            <a:ext cx="4040963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5115" y="819150"/>
            <a:ext cx="8239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Across the </a:t>
            </a:r>
            <a:r>
              <a:rPr lang="en-CA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Coast</a:t>
            </a:r>
            <a:r>
              <a:rPr lang="en-CA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the AAC has declined by 6.5 million </a:t>
            </a:r>
            <a:r>
              <a:rPr lang="en-CA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m3 since 1990 and is on pace to decline by another 17% </a:t>
            </a:r>
            <a:r>
              <a:rPr lang="en-CA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the next decade.</a:t>
            </a: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228600" y="4755357"/>
            <a:ext cx="533400" cy="273844"/>
          </a:xfrm>
        </p:spPr>
        <p:txBody>
          <a:bodyPr/>
          <a:lstStyle/>
          <a:p>
            <a:pPr algn="ctr"/>
            <a:fld id="{E0A2EBD5-4A1F-44BE-A758-9A5AA99DBB22}" type="slidenum">
              <a:rPr lang="en-US" smtClean="0"/>
              <a:pPr algn="ctr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78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674665" y="1112217"/>
            <a:ext cx="8172886" cy="3507272"/>
            <a:chOff x="683568" y="1386257"/>
            <a:chExt cx="8172886" cy="3507272"/>
          </a:xfrm>
        </p:grpSpPr>
        <p:grpSp>
          <p:nvGrpSpPr>
            <p:cNvPr id="2" name="Group 6"/>
            <p:cNvGrpSpPr>
              <a:grpSpLocks/>
            </p:cNvGrpSpPr>
            <p:nvPr/>
          </p:nvGrpSpPr>
          <p:grpSpPr bwMode="auto">
            <a:xfrm>
              <a:off x="683568" y="1386257"/>
              <a:ext cx="8172886" cy="3507272"/>
              <a:chOff x="511" y="934"/>
              <a:chExt cx="6089" cy="3174"/>
            </a:xfrm>
          </p:grpSpPr>
          <p:pic>
            <p:nvPicPr>
              <p:cNvPr id="7" name="Picture 7" descr="Coast_Region_Base_6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" y="934"/>
                <a:ext cx="3294" cy="3174"/>
              </a:xfrm>
              <a:prstGeom prst="rect">
                <a:avLst/>
              </a:prstGeom>
              <a:noFill/>
            </p:spPr>
          </p:pic>
          <p:sp>
            <p:nvSpPr>
              <p:cNvPr id="8" name="Text Box 8"/>
              <p:cNvSpPr txBox="1">
                <a:spLocks noChangeArrowheads="1"/>
              </p:cNvSpPr>
              <p:nvPr/>
            </p:nvSpPr>
            <p:spPr bwMode="auto">
              <a:xfrm>
                <a:off x="1194" y="1179"/>
                <a:ext cx="1578" cy="4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/>
                <a:r>
                  <a:rPr lang="en-CA" sz="1400" b="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Total area of </a:t>
                </a:r>
                <a:r>
                  <a:rPr lang="en-CA" sz="1400" b="1" dirty="0" smtClean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BC:</a:t>
                </a:r>
                <a:endParaRPr lang="en-CA" sz="14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algn="l"/>
                <a:r>
                  <a:rPr lang="en-CA" sz="1400" b="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95 million hectares</a:t>
                </a:r>
              </a:p>
            </p:txBody>
          </p:sp>
          <p:grpSp>
            <p:nvGrpSpPr>
              <p:cNvPr id="3" name="Group 9"/>
              <p:cNvGrpSpPr>
                <a:grpSpLocks/>
              </p:cNvGrpSpPr>
              <p:nvPr/>
            </p:nvGrpSpPr>
            <p:grpSpPr bwMode="auto">
              <a:xfrm>
                <a:off x="2135" y="3611"/>
                <a:ext cx="2068" cy="390"/>
                <a:chOff x="1895" y="3093"/>
                <a:chExt cx="2068" cy="390"/>
              </a:xfrm>
            </p:grpSpPr>
            <p:sp>
              <p:nvSpPr>
                <p:cNvPr id="16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2352" y="3093"/>
                  <a:ext cx="1611" cy="3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 algn="l"/>
                  <a:r>
                    <a:rPr lang="en-CA" sz="1100" b="1" dirty="0"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rPr>
                    <a:t>Total area </a:t>
                  </a:r>
                  <a:r>
                    <a:rPr lang="en-CA" sz="1100" b="1" dirty="0" smtClean="0"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rPr>
                    <a:t>of Coast</a:t>
                  </a:r>
                  <a:r>
                    <a:rPr lang="en-CA" sz="1100" b="1" dirty="0"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rPr>
                    <a:t>:</a:t>
                  </a:r>
                </a:p>
                <a:p>
                  <a:pPr algn="l"/>
                  <a:r>
                    <a:rPr lang="en-CA" sz="1100" dirty="0"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rPr>
                    <a:t>15.8 million hectares</a:t>
                  </a:r>
                </a:p>
              </p:txBody>
            </p:sp>
            <p:sp>
              <p:nvSpPr>
                <p:cNvPr id="17" name="Arc 11"/>
                <p:cNvSpPr>
                  <a:spLocks/>
                </p:cNvSpPr>
                <p:nvPr/>
              </p:nvSpPr>
              <p:spPr bwMode="auto">
                <a:xfrm flipH="1" flipV="1">
                  <a:off x="1895" y="3184"/>
                  <a:ext cx="480" cy="2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</p:grpSp>
          <p:grpSp>
            <p:nvGrpSpPr>
              <p:cNvPr id="4" name="Group 12"/>
              <p:cNvGrpSpPr>
                <a:grpSpLocks/>
              </p:cNvGrpSpPr>
              <p:nvPr/>
            </p:nvGrpSpPr>
            <p:grpSpPr bwMode="auto">
              <a:xfrm>
                <a:off x="3024" y="3158"/>
                <a:ext cx="3146" cy="676"/>
                <a:chOff x="2784" y="2640"/>
                <a:chExt cx="3146" cy="676"/>
              </a:xfrm>
            </p:grpSpPr>
            <p:sp>
              <p:nvSpPr>
                <p:cNvPr id="14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3388" y="2759"/>
                  <a:ext cx="2542" cy="55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 algn="l"/>
                  <a:r>
                    <a:rPr lang="en-CA" sz="1100" b="1" dirty="0"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rPr>
                    <a:t>Publicly Owned Land</a:t>
                  </a:r>
                  <a:r>
                    <a:rPr lang="en-CA" sz="1100" b="1" dirty="0" smtClean="0"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rPr>
                    <a:t>: </a:t>
                  </a:r>
                  <a:r>
                    <a:rPr lang="en-CA" sz="1100" dirty="0" smtClean="0"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rPr>
                    <a:t>14.5 </a:t>
                  </a:r>
                  <a:r>
                    <a:rPr lang="en-CA" sz="1100" dirty="0"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rPr>
                    <a:t>million hectares</a:t>
                  </a:r>
                </a:p>
                <a:p>
                  <a:pPr marL="284163" lvl="1" indent="-111125" algn="l">
                    <a:buFont typeface="Arial" panose="020B0604020202020204" pitchFamily="34" charset="0"/>
                    <a:buChar char="•"/>
                  </a:pPr>
                  <a:r>
                    <a:rPr lang="en-CA" sz="1100" dirty="0" smtClean="0"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rPr>
                    <a:t>3.2 </a:t>
                  </a:r>
                  <a:r>
                    <a:rPr lang="en-CA" sz="1100" dirty="0"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rPr>
                    <a:t>million ha </a:t>
                  </a:r>
                  <a:r>
                    <a:rPr lang="en-CA" sz="1100" dirty="0" smtClean="0"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rPr>
                    <a:t>Parks and Protected Areas</a:t>
                  </a:r>
                </a:p>
                <a:p>
                  <a:pPr lvl="1" algn="l"/>
                  <a:endParaRPr lang="en-CA" sz="1200" dirty="0">
                    <a:cs typeface="Arial" charset="0"/>
                  </a:endParaRPr>
                </a:p>
              </p:txBody>
            </p:sp>
            <p:sp>
              <p:nvSpPr>
                <p:cNvPr id="15" name="Arc 14"/>
                <p:cNvSpPr>
                  <a:spLocks/>
                </p:cNvSpPr>
                <p:nvPr/>
              </p:nvSpPr>
              <p:spPr bwMode="auto">
                <a:xfrm flipH="1" flipV="1">
                  <a:off x="2784" y="2640"/>
                  <a:ext cx="624" cy="409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990"/>
                    <a:gd name="T1" fmla="*/ 0 h 21600"/>
                    <a:gd name="T2" fmla="*/ 20990 w 20990"/>
                    <a:gd name="T3" fmla="*/ 16501 h 21600"/>
                    <a:gd name="T4" fmla="*/ 0 w 2099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990" h="21600" fill="none" extrusionOk="0">
                      <a:moveTo>
                        <a:pt x="-1" y="0"/>
                      </a:moveTo>
                      <a:cubicBezTo>
                        <a:pt x="9965" y="0"/>
                        <a:pt x="18637" y="6817"/>
                        <a:pt x="20989" y="16501"/>
                      </a:cubicBezTo>
                    </a:path>
                    <a:path w="20990" h="21600" stroke="0" extrusionOk="0">
                      <a:moveTo>
                        <a:pt x="-1" y="0"/>
                      </a:moveTo>
                      <a:cubicBezTo>
                        <a:pt x="9965" y="0"/>
                        <a:pt x="18637" y="6817"/>
                        <a:pt x="20989" y="16501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</p:grpSp>
          <p:grpSp>
            <p:nvGrpSpPr>
              <p:cNvPr id="5" name="Group 15"/>
              <p:cNvGrpSpPr>
                <a:grpSpLocks/>
              </p:cNvGrpSpPr>
              <p:nvPr/>
            </p:nvGrpSpPr>
            <p:grpSpPr bwMode="auto">
              <a:xfrm>
                <a:off x="2976" y="2678"/>
                <a:ext cx="3624" cy="265"/>
                <a:chOff x="2736" y="2160"/>
                <a:chExt cx="3624" cy="265"/>
              </a:xfrm>
            </p:grpSpPr>
            <p:sp>
              <p:nvSpPr>
                <p:cNvPr id="12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3395" y="2168"/>
                  <a:ext cx="2965" cy="23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 algn="l"/>
                  <a:r>
                    <a:rPr lang="en-CA" sz="1100" b="1" dirty="0"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rPr>
                    <a:t>Publicly Owned Forest Land</a:t>
                  </a:r>
                  <a:r>
                    <a:rPr lang="en-CA" sz="1100" b="1" dirty="0" smtClean="0"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rPr>
                    <a:t>: </a:t>
                  </a:r>
                  <a:r>
                    <a:rPr lang="en-CA" sz="1100" dirty="0" smtClean="0"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rPr>
                    <a:t>7.6 </a:t>
                  </a:r>
                  <a:r>
                    <a:rPr lang="en-CA" sz="1100" dirty="0">
                      <a:latin typeface="Verdana" panose="020B0604030504040204" pitchFamily="34" charset="0"/>
                      <a:ea typeface="Verdana" panose="020B0604030504040204" pitchFamily="34" charset="0"/>
                      <a:cs typeface="Verdana" panose="020B0604030504040204" pitchFamily="34" charset="0"/>
                    </a:rPr>
                    <a:t>million hectares</a:t>
                  </a:r>
                </a:p>
              </p:txBody>
            </p:sp>
            <p:sp>
              <p:nvSpPr>
                <p:cNvPr id="13" name="Arc 17"/>
                <p:cNvSpPr>
                  <a:spLocks/>
                </p:cNvSpPr>
                <p:nvPr/>
              </p:nvSpPr>
              <p:spPr bwMode="auto">
                <a:xfrm flipH="1" flipV="1">
                  <a:off x="2736" y="2160"/>
                  <a:ext cx="672" cy="2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990"/>
                    <a:gd name="T1" fmla="*/ 0 h 21600"/>
                    <a:gd name="T2" fmla="*/ 20990 w 20990"/>
                    <a:gd name="T3" fmla="*/ 16501 h 21600"/>
                    <a:gd name="T4" fmla="*/ 0 w 2099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990" h="21600" fill="none" extrusionOk="0">
                      <a:moveTo>
                        <a:pt x="-1" y="0"/>
                      </a:moveTo>
                      <a:cubicBezTo>
                        <a:pt x="9965" y="0"/>
                        <a:pt x="18637" y="6817"/>
                        <a:pt x="20989" y="16501"/>
                      </a:cubicBezTo>
                    </a:path>
                    <a:path w="20990" h="21600" stroke="0" extrusionOk="0">
                      <a:moveTo>
                        <a:pt x="-1" y="0"/>
                      </a:moveTo>
                      <a:cubicBezTo>
                        <a:pt x="9965" y="0"/>
                        <a:pt x="18637" y="6817"/>
                        <a:pt x="20989" y="16501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ffectLst/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</p:grpSp>
        </p:grpSp>
        <p:sp>
          <p:nvSpPr>
            <p:cNvPr id="20" name="Text Box 19"/>
            <p:cNvSpPr txBox="1">
              <a:spLocks noChangeArrowheads="1"/>
            </p:cNvSpPr>
            <p:nvPr/>
          </p:nvSpPr>
          <p:spPr bwMode="auto">
            <a:xfrm>
              <a:off x="4214574" y="2073905"/>
              <a:ext cx="4243626" cy="600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/>
              <a:r>
                <a:rPr lang="en-US" sz="11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Land Available for Harvesting</a:t>
              </a:r>
              <a:r>
                <a:rPr lang="en-US" sz="1100" b="1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:  </a:t>
              </a:r>
              <a:r>
                <a:rPr lang="en-US" sz="11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2.5 </a:t>
              </a:r>
              <a:r>
                <a:rPr lang="en-US" sz="11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million hectares</a:t>
              </a:r>
            </a:p>
            <a:p>
              <a:pPr marL="231775" indent="165100" algn="l">
                <a:buFontTx/>
                <a:buChar char="•"/>
              </a:pPr>
              <a:r>
                <a:rPr lang="en-US" sz="11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TFLs </a:t>
              </a:r>
              <a:r>
                <a:rPr lang="en-US" sz="11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1.2 </a:t>
              </a:r>
              <a:r>
                <a:rPr lang="en-US" sz="11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million ha</a:t>
              </a:r>
            </a:p>
            <a:p>
              <a:pPr marL="231775" indent="165100" algn="l">
                <a:buFontTx/>
                <a:buChar char="•"/>
              </a:pPr>
              <a:r>
                <a:rPr lang="en-US" sz="11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TSAs </a:t>
              </a:r>
              <a:r>
                <a:rPr lang="en-US" sz="11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1.3 </a:t>
              </a:r>
              <a:r>
                <a:rPr lang="en-US" sz="11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million ha</a:t>
              </a:r>
            </a:p>
          </p:txBody>
        </p:sp>
        <p:sp>
          <p:nvSpPr>
            <p:cNvPr id="21" name="Down Arrow 20"/>
            <p:cNvSpPr/>
            <p:nvPr/>
          </p:nvSpPr>
          <p:spPr>
            <a:xfrm rot="3842495">
              <a:off x="4079559" y="2520944"/>
              <a:ext cx="270030" cy="61250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257216" y="583992"/>
            <a:ext cx="83992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Approximately 22% of Crown land base on the Coast lies in parks and protected areas.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228600" y="57150"/>
            <a:ext cx="8229600" cy="533400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9pPr>
          </a:lstStyle>
          <a:p>
            <a:pPr algn="l"/>
            <a:r>
              <a:rPr lang="en-CA" sz="2000" b="1" kern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Coastal Forestry</a:t>
            </a:r>
            <a:endParaRPr lang="en-CA" sz="2000" b="1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3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28600" y="4755357"/>
            <a:ext cx="533400" cy="273844"/>
          </a:xfrm>
          <a:prstGeom prst="rect">
            <a:avLst/>
          </a:prstGeom>
        </p:spPr>
        <p:txBody>
          <a:bodyPr/>
          <a:lstStyle/>
          <a:p>
            <a:pPr algn="ctr"/>
            <a:fld id="{E0A2EBD5-4A1F-44BE-A758-9A5AA99DBB22}" type="slidenum">
              <a:rPr lang="en-US" sz="1400" smtClean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/>
              <a:t>4</a:t>
            </a:fld>
            <a:endParaRPr lang="en-US" sz="1400" dirty="0">
              <a:solidFill>
                <a:srgbClr val="92D05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06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3350"/>
            <a:ext cx="8229600" cy="609600"/>
          </a:xfrm>
        </p:spPr>
        <p:txBody>
          <a:bodyPr>
            <a:noAutofit/>
          </a:bodyPr>
          <a:lstStyle/>
          <a:p>
            <a:pPr lvl="0"/>
            <a:r>
              <a:rPr lang="en-CA" sz="2000" dirty="0" smtClean="0"/>
              <a:t>A Challenge to CRIT </a:t>
            </a:r>
            <a:r>
              <a:rPr lang="en-CA" sz="1600" dirty="0" smtClean="0"/>
              <a:t>(Coast Region Implementation Team)</a:t>
            </a:r>
            <a:br>
              <a:rPr lang="en-CA" sz="1600" dirty="0" smtClean="0"/>
            </a:br>
            <a:endParaRPr lang="en-CA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42950"/>
            <a:ext cx="8229600" cy="34516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1800" dirty="0" smtClean="0"/>
              <a:t>Verify </a:t>
            </a:r>
            <a:r>
              <a:rPr lang="en-US" sz="1800" dirty="0"/>
              <a:t>the </a:t>
            </a:r>
            <a:r>
              <a:rPr lang="en-US" sz="1800" dirty="0" smtClean="0"/>
              <a:t>Crown </a:t>
            </a:r>
            <a:r>
              <a:rPr lang="en-US" sz="1800" dirty="0"/>
              <a:t>land </a:t>
            </a:r>
            <a:r>
              <a:rPr lang="en-US" sz="1800" dirty="0" smtClean="0"/>
              <a:t>Coastal </a:t>
            </a:r>
            <a:r>
              <a:rPr lang="en-US" sz="1800" dirty="0"/>
              <a:t>AAC from </a:t>
            </a:r>
            <a:r>
              <a:rPr lang="en-US" sz="1800" dirty="0" smtClean="0"/>
              <a:t>1990 (or before) </a:t>
            </a:r>
            <a:r>
              <a:rPr lang="en-US" sz="1800" dirty="0"/>
              <a:t>through </a:t>
            </a:r>
            <a:r>
              <a:rPr lang="en-US" sz="1800" dirty="0" smtClean="0"/>
              <a:t>2012.</a:t>
            </a:r>
          </a:p>
          <a:p>
            <a:pPr marL="0" indent="0">
              <a:buNone/>
            </a:pPr>
            <a:endParaRPr lang="en-US" sz="1800" dirty="0" smtClean="0"/>
          </a:p>
          <a:p>
            <a:pPr marL="514350" indent="-514350">
              <a:buFont typeface="+mj-lt"/>
              <a:buAutoNum type="arabicPeriod" startAt="2"/>
            </a:pPr>
            <a:r>
              <a:rPr lang="en-US" sz="1800" dirty="0" smtClean="0"/>
              <a:t>Identify the primary AAC drivers (+ and –) during the period with particular focus on those that remain relevant today and going forward.</a:t>
            </a:r>
          </a:p>
          <a:p>
            <a:pPr marL="0" indent="0">
              <a:buNone/>
            </a:pPr>
            <a:endParaRPr lang="en-US" sz="1800" dirty="0" smtClean="0"/>
          </a:p>
          <a:p>
            <a:pPr marL="514350" indent="-514350">
              <a:buFont typeface="+mj-lt"/>
              <a:buAutoNum type="arabicPeriod" startAt="2"/>
            </a:pPr>
            <a:r>
              <a:rPr lang="en-US" sz="1800" dirty="0" smtClean="0"/>
              <a:t>Quantify the AAC and long run sustained yield (LRSY) influence of each driver through time. </a:t>
            </a:r>
          </a:p>
          <a:p>
            <a:pPr marL="514350" indent="-514350">
              <a:buFont typeface="+mj-lt"/>
              <a:buAutoNum type="arabicPeriod" startAt="2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228600" y="4755357"/>
            <a:ext cx="533400" cy="273844"/>
          </a:xfrm>
        </p:spPr>
        <p:txBody>
          <a:bodyPr/>
          <a:lstStyle/>
          <a:p>
            <a:pPr algn="ctr"/>
            <a:fld id="{E0A2EBD5-4A1F-44BE-A758-9A5AA99DBB22}" type="slidenum">
              <a:rPr lang="en-US" smtClean="0"/>
              <a:pPr algn="ctr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15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304800" y="766904"/>
            <a:ext cx="8219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Our AAC is declining as a result of land base withdrawals.</a:t>
            </a:r>
            <a:endParaRPr lang="en-CA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2043738383"/>
              </p:ext>
            </p:extLst>
          </p:nvPr>
        </p:nvGraphicFramePr>
        <p:xfrm>
          <a:off x="381000" y="1276350"/>
          <a:ext cx="5553000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2" name="Picture 11" descr="DSC_0540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2840697"/>
            <a:ext cx="3357301" cy="1674186"/>
          </a:xfrm>
          <a:prstGeom prst="rect">
            <a:avLst/>
          </a:prstGeom>
          <a:ln w="19050">
            <a:noFill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28600" y="133350"/>
            <a:ext cx="8229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9pPr>
          </a:lstStyle>
          <a:p>
            <a:pPr algn="l"/>
            <a:r>
              <a:rPr lang="en-CA" sz="2000" b="1" kern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Coastal Forestry</a:t>
            </a:r>
            <a:endParaRPr lang="en-CA" sz="2000" b="1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28600" y="4755357"/>
            <a:ext cx="533400" cy="273844"/>
          </a:xfrm>
          <a:prstGeom prst="rect">
            <a:avLst/>
          </a:prstGeom>
        </p:spPr>
        <p:txBody>
          <a:bodyPr/>
          <a:lstStyle/>
          <a:p>
            <a:pPr algn="ctr"/>
            <a:fld id="{E0A2EBD5-4A1F-44BE-A758-9A5AA99DBB22}" type="slidenum">
              <a:rPr lang="en-US" sz="1400" smtClean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/>
              <a:t>6</a:t>
            </a:fld>
            <a:endParaRPr lang="en-US" sz="1400" dirty="0">
              <a:solidFill>
                <a:srgbClr val="92D05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82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7150"/>
            <a:ext cx="8458200" cy="457200"/>
          </a:xfrm>
        </p:spPr>
        <p:txBody>
          <a:bodyPr>
            <a:noAutofit/>
          </a:bodyPr>
          <a:lstStyle/>
          <a:p>
            <a:pPr lvl="0"/>
            <a:r>
              <a:rPr lang="en-CA" sz="2000" dirty="0" smtClean="0"/>
              <a:t>Contributing Land Base Factors</a:t>
            </a:r>
            <a:br>
              <a:rPr lang="en-CA" sz="2000" dirty="0" smtClean="0"/>
            </a:br>
            <a:endParaRPr lang="en-CA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42950"/>
            <a:ext cx="8382000" cy="3048000"/>
          </a:xfrm>
        </p:spPr>
        <p:txBody>
          <a:bodyPr>
            <a:normAutofit/>
          </a:bodyPr>
          <a:lstStyle/>
          <a:p>
            <a:pPr marL="231775" lvl="1" indent="-231775">
              <a:buNone/>
            </a:pPr>
            <a:r>
              <a:rPr lang="en-CA" sz="1800" dirty="0" smtClean="0"/>
              <a:t>The </a:t>
            </a:r>
            <a:r>
              <a:rPr lang="en-CA" sz="1800" dirty="0"/>
              <a:t>key drivers affecting the THLB available for timber supply </a:t>
            </a:r>
            <a:r>
              <a:rPr lang="en-CA" sz="1800" dirty="0" smtClean="0"/>
              <a:t>include:</a:t>
            </a:r>
          </a:p>
          <a:p>
            <a:pPr marL="231775" lvl="1" indent="-231775">
              <a:spcBef>
                <a:spcPts val="0"/>
              </a:spcBef>
              <a:buNone/>
            </a:pPr>
            <a:endParaRPr lang="en-CA" sz="1800" dirty="0"/>
          </a:p>
          <a:p>
            <a:pPr marL="517525" lvl="2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CA" sz="1800" dirty="0" smtClean="0"/>
              <a:t>Parks, Ecological Reserves, etc.</a:t>
            </a:r>
          </a:p>
          <a:p>
            <a:pPr marL="231775" lvl="2" indent="0">
              <a:spcBef>
                <a:spcPts val="0"/>
              </a:spcBef>
              <a:buNone/>
            </a:pPr>
            <a:endParaRPr lang="en-CA" sz="1800" dirty="0"/>
          </a:p>
          <a:p>
            <a:pPr marL="517525" lvl="2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CA" sz="1800" dirty="0"/>
              <a:t>Riparian Management </a:t>
            </a:r>
            <a:r>
              <a:rPr lang="en-CA" sz="1800" dirty="0" smtClean="0"/>
              <a:t>areas</a:t>
            </a:r>
          </a:p>
          <a:p>
            <a:pPr marL="231775" lvl="2" indent="0">
              <a:spcBef>
                <a:spcPts val="0"/>
              </a:spcBef>
              <a:buNone/>
            </a:pPr>
            <a:r>
              <a:rPr lang="en-CA" sz="1800" dirty="0" smtClean="0"/>
              <a:t> </a:t>
            </a:r>
            <a:endParaRPr lang="en-CA" sz="1800" dirty="0"/>
          </a:p>
          <a:p>
            <a:pPr marL="517525" lvl="2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CA" sz="1800" dirty="0"/>
              <a:t>Wildlife and </a:t>
            </a:r>
            <a:r>
              <a:rPr lang="en-CA" sz="1800" dirty="0" smtClean="0"/>
              <a:t>Biodiversity</a:t>
            </a:r>
          </a:p>
          <a:p>
            <a:pPr marL="231775" lvl="2" indent="0">
              <a:spcBef>
                <a:spcPts val="0"/>
              </a:spcBef>
              <a:buNone/>
            </a:pPr>
            <a:endParaRPr lang="en-CA" sz="1800" dirty="0"/>
          </a:p>
          <a:p>
            <a:pPr marL="517525" lvl="2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CA" sz="1800" dirty="0"/>
              <a:t>Land Use Order </a:t>
            </a:r>
            <a:r>
              <a:rPr lang="en-CA" sz="1800" dirty="0" smtClean="0"/>
              <a:t>Management </a:t>
            </a:r>
            <a:r>
              <a:rPr lang="en-CA" sz="1800" dirty="0"/>
              <a:t>requirements</a:t>
            </a:r>
          </a:p>
          <a:p>
            <a:pPr marL="231775" indent="-231775"/>
            <a:endParaRPr lang="en-CA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228600" y="4755357"/>
            <a:ext cx="533400" cy="273844"/>
          </a:xfrm>
        </p:spPr>
        <p:txBody>
          <a:bodyPr/>
          <a:lstStyle/>
          <a:p>
            <a:pPr algn="ctr"/>
            <a:fld id="{E0A2EBD5-4A1F-44BE-A758-9A5AA99DBB22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74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BA9B540C-44DA-4F69-89C9-7C84606640D3}" type="slidenum">
              <a:rPr lang="en-US" smtClean="0"/>
              <a:pPr algn="ctr"/>
              <a:t>8</a:t>
            </a:fld>
            <a:endParaRPr lang="en-US" dirty="0"/>
          </a:p>
        </p:txBody>
      </p:sp>
      <p:sp>
        <p:nvSpPr>
          <p:cNvPr id="6" name="Text Box 6"/>
          <p:cNvSpPr txBox="1">
            <a:spLocks noGrp="1" noChangeArrowheads="1"/>
          </p:cNvSpPr>
          <p:nvPr>
            <p:ph type="ctrTitle"/>
          </p:nvPr>
        </p:nvSpPr>
        <p:spPr bwMode="auto">
          <a:xfrm>
            <a:off x="685800" y="1543050"/>
            <a:ext cx="77724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Stella Lake </a:t>
            </a:r>
          </a:p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Integrated Resource Management</a:t>
            </a:r>
          </a:p>
        </p:txBody>
      </p:sp>
    </p:spTree>
    <p:extLst>
      <p:ext uri="{BB962C8B-B14F-4D97-AF65-F5344CB8AC3E}">
        <p14:creationId xmlns:p14="http://schemas.microsoft.com/office/powerpoint/2010/main" val="319787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BA9B540C-44DA-4F69-89C9-7C84606640D3}" type="slidenum">
              <a:rPr lang="en-US" smtClean="0"/>
              <a:pPr algn="ctr"/>
              <a:t>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0146" y="590550"/>
            <a:ext cx="6507323" cy="4023295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28600" y="57150"/>
            <a:ext cx="8229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9pPr>
          </a:lstStyle>
          <a:p>
            <a:pPr algn="l"/>
            <a:r>
              <a:rPr lang="en-CA" sz="2000" b="1" kern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Stella Lake Integrated Resource Management</a:t>
            </a:r>
            <a:endParaRPr lang="en-CA" sz="2000" b="1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91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BA9B540C-44DA-4F69-89C9-7C84606640D3}" type="slidenum">
              <a:rPr lang="en-US" smtClean="0"/>
              <a:pPr algn="ctr"/>
              <a:t>10</a:t>
            </a:fld>
            <a:endParaRPr lang="en-US" dirty="0"/>
          </a:p>
        </p:txBody>
      </p:sp>
      <p:pic>
        <p:nvPicPr>
          <p:cNvPr id="5" name="Picture 2" descr="\\Ifpcrv-gis\GIS\Projects\CRO\Wildlife\Goshawk\StellaLake_Goshawk_Analysis_Aug2013\StellaLake_Goshawk_Presentation_map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43000" y="590550"/>
            <a:ext cx="6585666" cy="4069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2334" y="965589"/>
            <a:ext cx="3200400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TSR2 THLB = 1,350 ha</a:t>
            </a:r>
            <a:endParaRPr lang="en-US" sz="18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28600" y="57150"/>
            <a:ext cx="8229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9pPr>
          </a:lstStyle>
          <a:p>
            <a:pPr algn="l"/>
            <a:r>
              <a:rPr lang="en-CA" sz="2000" b="1" kern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Stella Lake Integrated Resource Management cont’d.</a:t>
            </a:r>
            <a:endParaRPr lang="en-CA" sz="2000" b="1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818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BA9B540C-44DA-4F69-89C9-7C84606640D3}" type="slidenum">
              <a:rPr lang="en-US" smtClean="0"/>
              <a:pPr algn="ctr"/>
              <a:t>11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7799" y="641142"/>
            <a:ext cx="6351077" cy="3931163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28600" y="57150"/>
            <a:ext cx="8229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9pPr>
          </a:lstStyle>
          <a:p>
            <a:pPr algn="l"/>
            <a:r>
              <a:rPr lang="en-CA" sz="2000" b="1" kern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Stella Lake Integrated Resource Management cont’d.</a:t>
            </a:r>
            <a:endParaRPr lang="en-CA" sz="2000" b="1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31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BA9B540C-44DA-4F69-89C9-7C84606640D3}" type="slidenum">
              <a:rPr lang="en-US" smtClean="0"/>
              <a:pPr algn="ctr"/>
              <a:t>12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1600" y="590550"/>
            <a:ext cx="6425128" cy="3979528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28600" y="57150"/>
            <a:ext cx="8229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9pPr>
          </a:lstStyle>
          <a:p>
            <a:pPr algn="l"/>
            <a:r>
              <a:rPr lang="en-CA" sz="2000" b="1" kern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Stella Lake Integrated Resource Management cont’d.</a:t>
            </a:r>
            <a:endParaRPr lang="en-CA" sz="2000" b="1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83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BA9B540C-44DA-4F69-89C9-7C84606640D3}" type="slidenum">
              <a:rPr lang="en-US" smtClean="0"/>
              <a:pPr algn="ctr"/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7800" y="666750"/>
            <a:ext cx="6272728" cy="38851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0746" y="1047750"/>
            <a:ext cx="3370654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TSR2 THLB = 1,350 ha</a:t>
            </a:r>
          </a:p>
          <a:p>
            <a:pPr algn="ctr"/>
            <a:r>
              <a:rPr lang="en-US" sz="18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TSR3 THLB = 1,020 ha</a:t>
            </a:r>
            <a:endParaRPr lang="en-US" sz="18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28600" y="57150"/>
            <a:ext cx="8229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9pPr>
          </a:lstStyle>
          <a:p>
            <a:pPr algn="l"/>
            <a:r>
              <a:rPr lang="en-CA" sz="2000" b="1" kern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Stella Lake Integrated Resource Management cont’d.</a:t>
            </a:r>
            <a:endParaRPr lang="en-CA" sz="2000" b="1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781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BA9B540C-44DA-4F69-89C9-7C84606640D3}" type="slidenum">
              <a:rPr lang="en-US" smtClean="0"/>
              <a:pPr algn="ctr"/>
              <a:t>14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1600" y="655195"/>
            <a:ext cx="6355080" cy="3928985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28600" y="57150"/>
            <a:ext cx="8229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9pPr>
          </a:lstStyle>
          <a:p>
            <a:pPr algn="l"/>
            <a:r>
              <a:rPr lang="en-CA" sz="2000" b="1" kern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Stella Lake Integrated Resource Management cont’d.</a:t>
            </a:r>
            <a:endParaRPr lang="en-CA" sz="2000" b="1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05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BA9B540C-44DA-4F69-89C9-7C84606640D3}" type="slidenum">
              <a:rPr lang="en-US" smtClean="0"/>
              <a:pPr algn="ctr"/>
              <a:t>15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9200" y="590550"/>
            <a:ext cx="6591300" cy="4086795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28600" y="57150"/>
            <a:ext cx="8229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9pPr>
          </a:lstStyle>
          <a:p>
            <a:pPr algn="l"/>
            <a:r>
              <a:rPr lang="en-CA" sz="2000" b="1" kern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Stella Lake Integrated Resource Management cont’d.</a:t>
            </a:r>
            <a:endParaRPr lang="en-CA" sz="2000" b="1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10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BA9B540C-44DA-4F69-89C9-7C84606640D3}" type="slidenum">
              <a:rPr lang="en-US" smtClean="0"/>
              <a:pPr algn="ctr"/>
              <a:t>16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1600" y="590550"/>
            <a:ext cx="6430200" cy="3976699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28600" y="57150"/>
            <a:ext cx="8229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9pPr>
          </a:lstStyle>
          <a:p>
            <a:pPr algn="l"/>
            <a:r>
              <a:rPr lang="en-CA" sz="2000" b="1" kern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Stella Lake Integrated Resource Management cont’d.</a:t>
            </a:r>
            <a:endParaRPr lang="en-CA" sz="2000" b="1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85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BA9B540C-44DA-4F69-89C9-7C84606640D3}" type="slidenum">
              <a:rPr lang="en-US" smtClean="0"/>
              <a:pPr algn="ctr"/>
              <a:t>17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1600" y="590550"/>
            <a:ext cx="6436361" cy="3973271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28600" y="57150"/>
            <a:ext cx="8229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9pPr>
          </a:lstStyle>
          <a:p>
            <a:pPr algn="l"/>
            <a:r>
              <a:rPr lang="en-CA" sz="2000" b="1" kern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Stella Lake Integrated Resource Management cont’d.</a:t>
            </a:r>
            <a:endParaRPr lang="en-CA" sz="2000" b="1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1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BA9B540C-44DA-4F69-89C9-7C84606640D3}" type="slidenum">
              <a:rPr lang="en-US" smtClean="0"/>
              <a:pPr algn="ctr"/>
              <a:t>18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5400" y="666750"/>
            <a:ext cx="6375818" cy="39418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0" y="971550"/>
            <a:ext cx="4389620" cy="9541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45720" rIns="45720" rtlCol="0">
            <a:spAutoFit/>
          </a:bodyPr>
          <a:lstStyle/>
          <a:p>
            <a:r>
              <a:rPr lang="en-US" sz="14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TSR2 THLB = 1,350 ha</a:t>
            </a:r>
          </a:p>
          <a:p>
            <a:r>
              <a:rPr lang="en-US" sz="14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TSR3 THLB = 1,020 ha</a:t>
            </a:r>
          </a:p>
          <a:p>
            <a:r>
              <a:rPr lang="en-US" sz="14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THLB Revised for WHA Proposal = 873 ha</a:t>
            </a:r>
          </a:p>
          <a:p>
            <a:r>
              <a:rPr lang="en-US" sz="14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Loss of -35% since TSR2</a:t>
            </a:r>
            <a:endParaRPr lang="en-US" sz="14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28600" y="57150"/>
            <a:ext cx="8229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9pPr>
          </a:lstStyle>
          <a:p>
            <a:pPr algn="l"/>
            <a:r>
              <a:rPr lang="en-CA" sz="2000" b="1" kern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Stella Lake Integrated Resource Management cont’d.</a:t>
            </a:r>
            <a:endParaRPr lang="en-CA" sz="2000" b="1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807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BA9B540C-44DA-4F69-89C9-7C84606640D3}" type="slidenum">
              <a:rPr lang="en-US" smtClean="0"/>
              <a:pPr algn="ctr"/>
              <a:t>19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8600" y="114300"/>
            <a:ext cx="8458200" cy="457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9pPr>
          </a:lstStyle>
          <a:p>
            <a:pPr marL="457200" indent="-457200">
              <a:buClr>
                <a:schemeClr val="hlink"/>
              </a:buClr>
              <a:defRPr/>
            </a:pPr>
            <a:r>
              <a:rPr lang="en-US" kern="1200" dirty="0" smtClean="0"/>
              <a:t>Managing Multiple Resource Values in Reality: Stella Lake </a:t>
            </a:r>
            <a:endParaRPr lang="en-US" kern="1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742950"/>
            <a:ext cx="6486630" cy="3766618"/>
          </a:xfrm>
          <a:prstGeom prst="rect">
            <a:avLst/>
          </a:prstGeom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922957" y="1276350"/>
            <a:ext cx="1981200" cy="83099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rgbClr val="92D050"/>
              </a:buClr>
            </a:pPr>
            <a:r>
              <a:rPr lang="en-CA" sz="1600" b="1" i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Timber becoming a residual value!</a:t>
            </a:r>
            <a:endParaRPr lang="en-US" sz="1600" b="1" i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98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BA9B540C-44DA-4F69-89C9-7C84606640D3}" type="slidenum">
              <a:rPr lang="en-US" smtClean="0"/>
              <a:pPr algn="ctr"/>
              <a:t>20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8600" y="114300"/>
            <a:ext cx="8610600" cy="4572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Clr>
                <a:schemeClr val="hlink"/>
              </a:buClr>
              <a:defRPr/>
            </a:pPr>
            <a:r>
              <a:rPr lang="en-US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Managing For Multiple Resource Values</a:t>
            </a:r>
          </a:p>
          <a:p>
            <a:pPr marL="457200" indent="-457200">
              <a:buClr>
                <a:schemeClr val="hlink"/>
              </a:buClr>
              <a:defRPr/>
            </a:pPr>
            <a:endParaRPr lang="en-US" sz="20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Clr>
                <a:schemeClr val="hlink"/>
              </a:buClr>
              <a:defRPr/>
            </a:pPr>
            <a:r>
              <a:rPr lang="en-US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0" r="5878"/>
          <a:stretch/>
        </p:blipFill>
        <p:spPr bwMode="auto">
          <a:xfrm>
            <a:off x="6772372" y="1074420"/>
            <a:ext cx="1931276" cy="1440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/>
          <a:stretch/>
        </p:blipFill>
        <p:spPr bwMode="auto">
          <a:xfrm>
            <a:off x="398755" y="2846070"/>
            <a:ext cx="1909608" cy="1440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RiverKootenayParkSquare-600px-115647483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755" y="1074420"/>
            <a:ext cx="1920240" cy="1440180"/>
          </a:xfrm>
          <a:prstGeom prst="rect">
            <a:avLst/>
          </a:prstGeom>
        </p:spPr>
      </p:pic>
      <p:pic>
        <p:nvPicPr>
          <p:cNvPr id="9" name="Picture 8" descr="WhiteTailedDeer-600px-87757631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061999"/>
            <a:ext cx="1908442" cy="1440180"/>
          </a:xfrm>
          <a:prstGeom prst="rect">
            <a:avLst/>
          </a:prstGeom>
        </p:spPr>
      </p:pic>
      <p:pic>
        <p:nvPicPr>
          <p:cNvPr id="10" name="Picture 6" descr="http://images.hellobc.com/mgen/tbccw/production/TBCCWDisplay.ms?img=%2Fgetmedia%2Fae9c2b7c-a0fd-493b-9a16-96de9b32aa34%2F4-3419-Idaho-Peak.jpg.aspx&amp;tl=1&amp;sID=1&amp;c=public%2Cmax-age%3D172802%2Cpost-check%3D7200%2Cpre-check%3D43200&amp;bid=4_5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34216" y="2846070"/>
            <a:ext cx="1910918" cy="144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WildBlueberries-600px-87686572.jp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50829" y="2846070"/>
            <a:ext cx="1940101" cy="1440180"/>
          </a:xfrm>
          <a:prstGeom prst="rect">
            <a:avLst/>
          </a:prstGeom>
        </p:spPr>
      </p:pic>
      <p:pic>
        <p:nvPicPr>
          <p:cNvPr id="12" name="Picture 11" descr="C:\Users\karen.brandt\AppData\Local\Microsoft\Windows\Temporary Internet Files\Content.Outlook\I79AQJK6\DSC_8065_2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34216" y="1074420"/>
            <a:ext cx="1910918" cy="144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www.owj.ca/scenicdrives/2005-08-03/PartIII/100-0089_IMG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81800" y="2846070"/>
            <a:ext cx="1962722" cy="144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398755" y="2260684"/>
            <a:ext cx="1909608" cy="338554"/>
          </a:xfrm>
          <a:prstGeom prst="rect">
            <a:avLst/>
          </a:prstGeom>
          <a:solidFill>
            <a:schemeClr val="tx1">
              <a:lumMod val="50000"/>
              <a:alpha val="50000"/>
            </a:schemeClr>
          </a:solidFill>
        </p:spPr>
        <p:txBody>
          <a:bodyPr wrap="square" lIns="182880">
            <a:spAutoFit/>
          </a:bodyPr>
          <a:lstStyle/>
          <a:p>
            <a:pPr algn="ctr" fontAlgn="b">
              <a:spcAft>
                <a:spcPts val="600"/>
              </a:spcAft>
            </a:pPr>
            <a:r>
              <a:rPr lang="en-US" sz="1600" b="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Watershed</a:t>
            </a:r>
            <a:endParaRPr lang="en-US" sz="1600" b="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98755" y="4032334"/>
            <a:ext cx="1909608" cy="338554"/>
          </a:xfrm>
          <a:prstGeom prst="rect">
            <a:avLst/>
          </a:prstGeom>
          <a:solidFill>
            <a:schemeClr val="tx1">
              <a:lumMod val="50000"/>
              <a:alpha val="50000"/>
            </a:schemeClr>
          </a:solidFill>
        </p:spPr>
        <p:txBody>
          <a:bodyPr wrap="square" lIns="182880">
            <a:spAutoFit/>
          </a:bodyPr>
          <a:lstStyle/>
          <a:p>
            <a:pPr algn="ctr" fontAlgn="b">
              <a:spcAft>
                <a:spcPts val="600"/>
              </a:spcAft>
            </a:pPr>
            <a:r>
              <a:rPr lang="en-US" sz="1600" b="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Goshawk</a:t>
            </a:r>
            <a:endParaRPr lang="en-US" sz="1600" b="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525338" y="4032334"/>
            <a:ext cx="1919796" cy="338554"/>
          </a:xfrm>
          <a:prstGeom prst="rect">
            <a:avLst/>
          </a:prstGeom>
          <a:solidFill>
            <a:schemeClr val="tx1">
              <a:lumMod val="50000"/>
              <a:alpha val="50000"/>
            </a:schemeClr>
          </a:solidFill>
        </p:spPr>
        <p:txBody>
          <a:bodyPr wrap="square" lIns="182880">
            <a:spAutoFit/>
          </a:bodyPr>
          <a:lstStyle/>
          <a:p>
            <a:pPr algn="ctr" fontAlgn="b">
              <a:spcAft>
                <a:spcPts val="600"/>
              </a:spcAft>
            </a:pPr>
            <a:r>
              <a:rPr lang="en-US" sz="1600" b="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Scenic</a:t>
            </a:r>
            <a:endParaRPr lang="en-US" sz="1600" b="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648202" y="2228850"/>
            <a:ext cx="1908440" cy="338554"/>
          </a:xfrm>
          <a:prstGeom prst="rect">
            <a:avLst/>
          </a:prstGeom>
          <a:solidFill>
            <a:schemeClr val="tx1">
              <a:lumMod val="50000"/>
              <a:alpha val="50000"/>
            </a:schemeClr>
          </a:solidFill>
        </p:spPr>
        <p:txBody>
          <a:bodyPr wrap="square" lIns="182880">
            <a:spAutoFit/>
          </a:bodyPr>
          <a:lstStyle/>
          <a:p>
            <a:pPr algn="ctr" fontAlgn="b">
              <a:spcAft>
                <a:spcPts val="600"/>
              </a:spcAft>
            </a:pPr>
            <a:r>
              <a:rPr lang="en-US" sz="1600" b="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Ungulate</a:t>
            </a:r>
            <a:endParaRPr lang="en-US" sz="1600" b="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648201" y="3847669"/>
            <a:ext cx="1942729" cy="584775"/>
          </a:xfrm>
          <a:prstGeom prst="rect">
            <a:avLst/>
          </a:prstGeom>
          <a:solidFill>
            <a:schemeClr val="tx1">
              <a:lumMod val="50000"/>
              <a:alpha val="50000"/>
            </a:schemeClr>
          </a:solidFill>
        </p:spPr>
        <p:txBody>
          <a:bodyPr wrap="square" lIns="182880">
            <a:spAutoFit/>
          </a:bodyPr>
          <a:lstStyle/>
          <a:p>
            <a:pPr algn="ctr" fontAlgn="b">
              <a:spcAft>
                <a:spcPts val="600"/>
              </a:spcAft>
            </a:pPr>
            <a:r>
              <a:rPr lang="en-US" sz="1600" b="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Non-Timber Forest Products</a:t>
            </a:r>
            <a:endParaRPr lang="en-US" sz="1600" b="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768854" y="2260684"/>
            <a:ext cx="1934794" cy="338554"/>
          </a:xfrm>
          <a:prstGeom prst="rect">
            <a:avLst/>
          </a:prstGeom>
          <a:solidFill>
            <a:schemeClr val="tx1">
              <a:lumMod val="50000"/>
              <a:alpha val="50000"/>
            </a:schemeClr>
          </a:solidFill>
        </p:spPr>
        <p:txBody>
          <a:bodyPr wrap="square" lIns="182880">
            <a:spAutoFit/>
          </a:bodyPr>
          <a:lstStyle/>
          <a:p>
            <a:pPr algn="ctr" fontAlgn="b">
              <a:spcAft>
                <a:spcPts val="600"/>
              </a:spcAft>
            </a:pPr>
            <a:r>
              <a:rPr lang="en-US" sz="1600" b="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Recreation</a:t>
            </a:r>
            <a:endParaRPr lang="en-US" sz="1600" b="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525338" y="2260684"/>
            <a:ext cx="1919796" cy="338554"/>
          </a:xfrm>
          <a:prstGeom prst="rect">
            <a:avLst/>
          </a:prstGeom>
          <a:solidFill>
            <a:schemeClr val="tx1">
              <a:lumMod val="50000"/>
              <a:alpha val="50000"/>
            </a:schemeClr>
          </a:solidFill>
        </p:spPr>
        <p:txBody>
          <a:bodyPr wrap="square" lIns="182880">
            <a:spAutoFit/>
          </a:bodyPr>
          <a:lstStyle/>
          <a:p>
            <a:pPr algn="ctr" fontAlgn="b">
              <a:spcAft>
                <a:spcPts val="600"/>
              </a:spcAft>
            </a:pPr>
            <a:r>
              <a:rPr lang="en-US" sz="1600" b="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Grizzly Habitat</a:t>
            </a:r>
            <a:endParaRPr lang="en-US" sz="1600" b="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781800" y="4032334"/>
            <a:ext cx="1962722" cy="338554"/>
          </a:xfrm>
          <a:prstGeom prst="rect">
            <a:avLst/>
          </a:prstGeom>
          <a:solidFill>
            <a:schemeClr val="tx1">
              <a:lumMod val="50000"/>
              <a:alpha val="50000"/>
            </a:schemeClr>
          </a:solidFill>
        </p:spPr>
        <p:txBody>
          <a:bodyPr wrap="square" lIns="182880">
            <a:spAutoFit/>
          </a:bodyPr>
          <a:lstStyle/>
          <a:p>
            <a:pPr algn="ctr" fontAlgn="b">
              <a:spcAft>
                <a:spcPts val="600"/>
              </a:spcAft>
            </a:pPr>
            <a:r>
              <a:rPr lang="en-US" sz="1600" b="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Old Growth</a:t>
            </a:r>
            <a:endParaRPr lang="en-US" sz="1600" b="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342900" y="578371"/>
            <a:ext cx="8610600" cy="4572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Clr>
                <a:schemeClr val="hlink"/>
              </a:buClr>
              <a:defRPr/>
            </a:pPr>
            <a:r>
              <a:rPr lang="en-US" sz="1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Time for a Fresh Approach</a:t>
            </a:r>
            <a:endParaRPr lang="en-US" sz="1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70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BA9B540C-44DA-4F69-89C9-7C84606640D3}" type="slidenum">
              <a:rPr lang="en-US" smtClean="0"/>
              <a:pPr algn="ctr"/>
              <a:t>21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69602" y="598742"/>
            <a:ext cx="6578998" cy="4066380"/>
          </a:xfrm>
          <a:prstGeom prst="rect">
            <a:avLst/>
          </a:prstGeom>
        </p:spPr>
      </p:pic>
      <p:sp>
        <p:nvSpPr>
          <p:cNvPr id="6" name="Up Arrow 5"/>
          <p:cNvSpPr/>
          <p:nvPr/>
        </p:nvSpPr>
        <p:spPr bwMode="auto">
          <a:xfrm>
            <a:off x="2438400" y="3771900"/>
            <a:ext cx="1600200" cy="1028700"/>
          </a:xfrm>
          <a:prstGeom prst="upArrow">
            <a:avLst/>
          </a:prstGeom>
          <a:solidFill>
            <a:schemeClr val="accent5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45720" tIns="45720" rIns="4572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UWR &amp; OGMA Adjusted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1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North</a:t>
            </a: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Left Arrow 6"/>
          <p:cNvSpPr/>
          <p:nvPr/>
        </p:nvSpPr>
        <p:spPr bwMode="auto">
          <a:xfrm>
            <a:off x="4038600" y="1733550"/>
            <a:ext cx="1676400" cy="947389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 Proposal Adjusted West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0" y="892201"/>
            <a:ext cx="3886200" cy="10156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45720" rIns="45720" rtlCol="0">
            <a:spAutoFit/>
          </a:bodyPr>
          <a:lstStyle/>
          <a:p>
            <a:r>
              <a:rPr lang="en-US" sz="1200" b="1" dirty="0" smtClean="0">
                <a:solidFill>
                  <a:srgbClr val="00314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TSR2 THLB = 1,350 ha</a:t>
            </a:r>
          </a:p>
          <a:p>
            <a:r>
              <a:rPr lang="en-US" sz="1200" b="1" dirty="0" smtClean="0">
                <a:solidFill>
                  <a:srgbClr val="00314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TSR3 THLB = 1,020 ha</a:t>
            </a:r>
          </a:p>
          <a:p>
            <a:r>
              <a:rPr lang="en-US" sz="1200" b="1" dirty="0" smtClean="0">
                <a:solidFill>
                  <a:srgbClr val="00314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THLB Revised for WHA Proposal = 1,027 ha</a:t>
            </a:r>
          </a:p>
          <a:p>
            <a:r>
              <a:rPr lang="en-US" sz="1200" b="1" dirty="0" smtClean="0">
                <a:solidFill>
                  <a:srgbClr val="00314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Loss of -24% since TSR2</a:t>
            </a:r>
          </a:p>
          <a:p>
            <a:r>
              <a:rPr lang="en-US" sz="1200" b="1" dirty="0" smtClean="0">
                <a:solidFill>
                  <a:srgbClr val="00314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 loss compared to TSR3</a:t>
            </a:r>
            <a:endParaRPr lang="en-US" sz="1200" b="1" dirty="0">
              <a:solidFill>
                <a:srgbClr val="00314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924914"/>
            <a:ext cx="3659458" cy="27699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45720" rIns="45720" rtlCol="0">
            <a:spAutoFit/>
          </a:bodyPr>
          <a:lstStyle/>
          <a:p>
            <a:r>
              <a:rPr lang="en-US" sz="12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WHA, UWR, OGMA all overlapping 163 ha</a:t>
            </a:r>
            <a:endParaRPr lang="en-US" sz="1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52400" y="114300"/>
            <a:ext cx="8839200" cy="457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9pPr>
          </a:lstStyle>
          <a:p>
            <a:pPr marL="457200" indent="-457200">
              <a:buClr>
                <a:schemeClr val="hlink"/>
              </a:buClr>
              <a:defRPr/>
            </a:pPr>
            <a:r>
              <a:rPr lang="en-CA" kern="0" dirty="0"/>
              <a:t>Stella Lake Integrated Resource Management 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54600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BA9B540C-44DA-4F69-89C9-7C84606640D3}" type="slidenum">
              <a:rPr lang="en-US" smtClean="0"/>
              <a:pPr algn="ctr"/>
              <a:t>22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2400" y="114300"/>
            <a:ext cx="8839200" cy="457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9pPr>
          </a:lstStyle>
          <a:p>
            <a:pPr marL="457200" indent="-457200">
              <a:buClr>
                <a:schemeClr val="hlink"/>
              </a:buClr>
              <a:defRPr/>
            </a:pPr>
            <a:r>
              <a:rPr lang="en-US" kern="1200" dirty="0" smtClean="0"/>
              <a:t>Managing Multiple Resource Values</a:t>
            </a:r>
            <a:endParaRPr lang="en-US" kern="1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3485" y="1428750"/>
            <a:ext cx="4103742" cy="2400300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" t="5402" r="628"/>
          <a:stretch/>
        </p:blipFill>
        <p:spPr bwMode="auto">
          <a:xfrm>
            <a:off x="4732830" y="1428750"/>
            <a:ext cx="4103742" cy="2400300"/>
          </a:xfrm>
          <a:prstGeom prst="rect">
            <a:avLst/>
          </a:prstGeom>
          <a:ln w="9525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600201" y="4064656"/>
            <a:ext cx="6029021" cy="338554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92D050"/>
              </a:buClr>
            </a:pPr>
            <a:r>
              <a:rPr lang="en-CA" sz="1600" b="1" i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Co-location reduces timber supply impact by 11% </a:t>
            </a:r>
            <a:endParaRPr lang="en-US" sz="1600" b="1" i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219200" y="996865"/>
            <a:ext cx="2209800" cy="338554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92D050"/>
              </a:buClr>
            </a:pPr>
            <a:r>
              <a:rPr lang="en-CA" sz="1600" b="1" i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Current Approach</a:t>
            </a:r>
            <a:endParaRPr lang="en-US" sz="1600" b="1" i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257801" y="996865"/>
            <a:ext cx="2854599" cy="338554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92D050"/>
              </a:buClr>
            </a:pPr>
            <a:r>
              <a:rPr lang="en-CA" sz="1600" b="1" i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Co-location Approach</a:t>
            </a:r>
            <a:endParaRPr lang="en-US" sz="1600" b="1" i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13230" y="544662"/>
            <a:ext cx="8839200" cy="457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9pPr>
          </a:lstStyle>
          <a:p>
            <a:pPr marL="457200" indent="-457200" algn="ctr">
              <a:buClr>
                <a:schemeClr val="hlink"/>
              </a:buClr>
              <a:defRPr/>
            </a:pPr>
            <a:r>
              <a:rPr lang="en-US" sz="1800" kern="1200" dirty="0" smtClean="0"/>
              <a:t>Time for a Fresh Approach</a:t>
            </a:r>
            <a:endParaRPr lang="en-US" sz="1800" kern="1200" dirty="0"/>
          </a:p>
        </p:txBody>
      </p:sp>
    </p:spTree>
    <p:extLst>
      <p:ext uri="{BB962C8B-B14F-4D97-AF65-F5344CB8AC3E}">
        <p14:creationId xmlns:p14="http://schemas.microsoft.com/office/powerpoint/2010/main" val="172872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90800" y="4705350"/>
            <a:ext cx="466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Stella </a:t>
            </a:r>
            <a:r>
              <a:rPr lang="en-CA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Lake - An Example </a:t>
            </a:r>
            <a:r>
              <a:rPr lang="en-CA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Relevant Design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1000" y="1217295"/>
            <a:ext cx="7776863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CA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Numerous Pilot Projects are underway by Coastal Forestry</a:t>
            </a:r>
          </a:p>
          <a:p>
            <a:pPr marL="741363" lvl="1" indent="-171450">
              <a:spcBef>
                <a:spcPts val="600"/>
              </a:spcBef>
              <a:buClr>
                <a:srgbClr val="92D050"/>
              </a:buClr>
              <a:buFont typeface="Arial" pitchFamily="34" charset="0"/>
              <a:buChar char="•"/>
            </a:pPr>
            <a:r>
              <a:rPr lang="en-CA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North Island IWMS Pilot</a:t>
            </a:r>
          </a:p>
          <a:p>
            <a:pPr marL="741363" lvl="1" indent="-171450">
              <a:buClr>
                <a:srgbClr val="92D050"/>
              </a:buClr>
              <a:buFont typeface="Arial" pitchFamily="34" charset="0"/>
              <a:buChar char="•"/>
            </a:pPr>
            <a:r>
              <a:rPr lang="en-CA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San Josef Landscape Unit</a:t>
            </a:r>
          </a:p>
          <a:p>
            <a:pPr marL="741363" lvl="1" indent="-171450">
              <a:buClr>
                <a:srgbClr val="92D050"/>
              </a:buClr>
              <a:buFont typeface="Arial" pitchFamily="34" charset="0"/>
              <a:buChar char="•"/>
            </a:pPr>
            <a:r>
              <a:rPr lang="en-CA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Arrowsmith</a:t>
            </a:r>
          </a:p>
          <a:p>
            <a:pPr marL="741363" lvl="1" indent="-171450">
              <a:buClr>
                <a:srgbClr val="92D050"/>
              </a:buClr>
              <a:buFont typeface="Arial" pitchFamily="34" charset="0"/>
              <a:buChar char="•"/>
            </a:pPr>
            <a:r>
              <a:rPr lang="en-CA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Stella Lake</a:t>
            </a:r>
          </a:p>
          <a:p>
            <a:pPr lvl="1">
              <a:buClr>
                <a:srgbClr val="92D050"/>
              </a:buClr>
            </a:pPr>
            <a:endParaRPr lang="en-CA" sz="1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buClr>
                <a:srgbClr val="92D050"/>
              </a:buClr>
            </a:pPr>
            <a:endParaRPr lang="en-CA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lvl="0" indent="-285750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CA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Pilot </a:t>
            </a:r>
            <a:r>
              <a:rPr lang="en-CA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Projects are </a:t>
            </a:r>
            <a:r>
              <a:rPr lang="en-CA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underway in the Interior</a:t>
            </a:r>
          </a:p>
          <a:p>
            <a:pPr marL="801688" lvl="1" indent="-231775">
              <a:spcBef>
                <a:spcPts val="600"/>
              </a:spcBef>
              <a:buClr>
                <a:srgbClr val="92D050"/>
              </a:buClr>
              <a:buFont typeface="Arial" pitchFamily="34" charset="0"/>
              <a:buChar char="•"/>
            </a:pPr>
            <a:r>
              <a:rPr lang="en-CA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Prince George TSA’s</a:t>
            </a:r>
          </a:p>
          <a:p>
            <a:pPr marL="801688" lvl="1" indent="-231775">
              <a:buClr>
                <a:srgbClr val="92D050"/>
              </a:buClr>
              <a:buFont typeface="Arial" pitchFamily="34" charset="0"/>
              <a:buChar char="•"/>
            </a:pPr>
            <a:r>
              <a:rPr lang="en-CA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Kootenay Lake TSA</a:t>
            </a:r>
            <a:endParaRPr lang="en-CA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endParaRPr lang="en-CA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en-CA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019800" y="1623028"/>
            <a:ext cx="2368624" cy="1479639"/>
            <a:chOff x="5271858" y="2236623"/>
            <a:chExt cx="2684518" cy="197285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1858" y="2236623"/>
              <a:ext cx="2540502" cy="1696433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7020272" y="3717032"/>
              <a:ext cx="93610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© John Deal</a:t>
              </a:r>
            </a:p>
            <a:p>
              <a:endParaRPr lang="en-US" sz="900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172672" y="290207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© John Deal</a:t>
            </a:r>
          </a:p>
          <a:p>
            <a:endParaRPr lang="en-US" sz="900" dirty="0"/>
          </a:p>
        </p:txBody>
      </p:sp>
      <p:grpSp>
        <p:nvGrpSpPr>
          <p:cNvPr id="7" name="Group 6"/>
          <p:cNvGrpSpPr/>
          <p:nvPr/>
        </p:nvGrpSpPr>
        <p:grpSpPr>
          <a:xfrm>
            <a:off x="6056919" y="3102667"/>
            <a:ext cx="2393777" cy="1442593"/>
            <a:chOff x="5291275" y="4086218"/>
            <a:chExt cx="2665101" cy="192345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1275" y="4086218"/>
              <a:ext cx="2521085" cy="1683646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7020272" y="5517232"/>
              <a:ext cx="936104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© John Deal</a:t>
              </a:r>
            </a:p>
            <a:p>
              <a:endParaRPr lang="en-US" sz="900" dirty="0"/>
            </a:p>
          </p:txBody>
        </p:sp>
      </p:grpSp>
      <p:sp>
        <p:nvSpPr>
          <p:cNvPr id="13" name="Title 1"/>
          <p:cNvSpPr txBox="1">
            <a:spLocks/>
          </p:cNvSpPr>
          <p:nvPr/>
        </p:nvSpPr>
        <p:spPr>
          <a:xfrm>
            <a:off x="152400" y="114300"/>
            <a:ext cx="8839200" cy="457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80" charset="-128"/>
              </a:defRPr>
            </a:lvl9pPr>
          </a:lstStyle>
          <a:p>
            <a:pPr marL="457200" indent="-457200">
              <a:buClr>
                <a:schemeClr val="hlink"/>
              </a:buClr>
              <a:defRPr/>
            </a:pPr>
            <a:r>
              <a:rPr lang="en-US" kern="1200" dirty="0" smtClean="0"/>
              <a:t>Coastal Forestry is Innovating . . . .</a:t>
            </a:r>
            <a:endParaRPr lang="en-US" kern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67841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Improve and Evolve Our Practices</a:t>
            </a:r>
            <a:endParaRPr lang="en-CA" sz="1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28600" y="4755357"/>
            <a:ext cx="533400" cy="273844"/>
          </a:xfrm>
          <a:prstGeom prst="rect">
            <a:avLst/>
          </a:prstGeom>
        </p:spPr>
        <p:txBody>
          <a:bodyPr/>
          <a:lstStyle/>
          <a:p>
            <a:pPr algn="ctr"/>
            <a:fld id="{E0A2EBD5-4A1F-44BE-A758-9A5AA99DBB22}" type="slidenum">
              <a:rPr lang="en-US" sz="1400" smtClean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/>
              <a:t>23</a:t>
            </a:fld>
            <a:endParaRPr lang="en-US" sz="1400" dirty="0">
              <a:solidFill>
                <a:srgbClr val="92D05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02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3350"/>
            <a:ext cx="8229600" cy="609600"/>
          </a:xfrm>
        </p:spPr>
        <p:txBody>
          <a:bodyPr>
            <a:normAutofit fontScale="90000"/>
          </a:bodyPr>
          <a:lstStyle/>
          <a:p>
            <a:pPr lvl="0"/>
            <a:r>
              <a:rPr lang="en-CA" sz="2200" dirty="0" smtClean="0"/>
              <a:t>So why talk about THLB Stabilization on the Coast?</a:t>
            </a:r>
            <a:r>
              <a:rPr lang="en-CA" sz="2000" dirty="0" smtClean="0"/>
              <a:t/>
            </a:r>
            <a:br>
              <a:rPr lang="en-CA" sz="2000" dirty="0" smtClean="0"/>
            </a:br>
            <a:endParaRPr lang="en-CA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19150"/>
            <a:ext cx="8229600" cy="3337322"/>
          </a:xfrm>
        </p:spPr>
        <p:txBody>
          <a:bodyPr>
            <a:normAutofit/>
          </a:bodyPr>
          <a:lstStyle/>
          <a:p>
            <a:pPr marL="344488" indent="-344488">
              <a:spcBef>
                <a:spcPts val="0"/>
              </a:spcBef>
            </a:pPr>
            <a:r>
              <a:rPr lang="en-CA" sz="1800" dirty="0" smtClean="0"/>
              <a:t>Opportunity to support viable forest sector on the Coast</a:t>
            </a:r>
          </a:p>
          <a:p>
            <a:pPr marL="344488" indent="-344488">
              <a:spcBef>
                <a:spcPts val="0"/>
              </a:spcBef>
              <a:buNone/>
            </a:pPr>
            <a:endParaRPr lang="en-CA" sz="1800" dirty="0" smtClean="0"/>
          </a:p>
          <a:p>
            <a:pPr marL="344488" indent="-344488">
              <a:spcBef>
                <a:spcPts val="0"/>
              </a:spcBef>
            </a:pPr>
            <a:r>
              <a:rPr lang="en-CA" sz="1800" dirty="0" smtClean="0"/>
              <a:t>Opportunity to increase revenue to the Crown</a:t>
            </a:r>
          </a:p>
          <a:p>
            <a:pPr marL="344488" indent="-344488">
              <a:spcBef>
                <a:spcPts val="0"/>
              </a:spcBef>
              <a:buNone/>
            </a:pPr>
            <a:endParaRPr lang="en-CA" sz="1800" dirty="0" smtClean="0"/>
          </a:p>
          <a:p>
            <a:pPr marL="344488" indent="-344488">
              <a:spcBef>
                <a:spcPts val="0"/>
              </a:spcBef>
            </a:pPr>
            <a:r>
              <a:rPr lang="en-CA" sz="1800" dirty="0" smtClean="0"/>
              <a:t>Opportunity to increase jobs</a:t>
            </a:r>
          </a:p>
          <a:p>
            <a:pPr marL="344488" indent="-344488">
              <a:spcBef>
                <a:spcPts val="0"/>
              </a:spcBef>
              <a:buNone/>
            </a:pPr>
            <a:endParaRPr lang="en-CA" sz="1800" dirty="0" smtClean="0"/>
          </a:p>
          <a:p>
            <a:pPr marL="344488" indent="-344488">
              <a:spcBef>
                <a:spcPts val="0"/>
              </a:spcBef>
            </a:pPr>
            <a:r>
              <a:rPr lang="en-CA" sz="1800" dirty="0" smtClean="0"/>
              <a:t>Opportunity to support healthy communities</a:t>
            </a:r>
          </a:p>
          <a:p>
            <a:pPr marL="344488" indent="-344488"/>
            <a:endParaRPr lang="en-CA" dirty="0" smtClean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228600" y="4755357"/>
            <a:ext cx="533400" cy="273844"/>
          </a:xfrm>
        </p:spPr>
        <p:txBody>
          <a:bodyPr/>
          <a:lstStyle/>
          <a:p>
            <a:pPr algn="ctr"/>
            <a:fld id="{E0A2EBD5-4A1F-44BE-A758-9A5AA99DBB22}" type="slidenum">
              <a:rPr lang="en-US" smtClean="0"/>
              <a:pPr algn="ctr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89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33350"/>
            <a:ext cx="8229600" cy="438150"/>
          </a:xfrm>
        </p:spPr>
        <p:txBody>
          <a:bodyPr>
            <a:normAutofit/>
          </a:bodyPr>
          <a:lstStyle/>
          <a:p>
            <a:pPr lvl="0"/>
            <a:r>
              <a:rPr lang="en-CA" sz="2000" dirty="0" smtClean="0"/>
              <a:t>Thank </a:t>
            </a:r>
            <a:r>
              <a:rPr lang="en-CA" sz="2000" dirty="0"/>
              <a:t>Y</a:t>
            </a:r>
            <a:r>
              <a:rPr lang="en-CA" sz="2000" dirty="0" smtClean="0"/>
              <a:t>ou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14400" y="819150"/>
            <a:ext cx="6477000" cy="762000"/>
          </a:xfrm>
        </p:spPr>
        <p:txBody>
          <a:bodyPr/>
          <a:lstStyle/>
          <a:p>
            <a:r>
              <a:rPr lang="en-US" sz="1800" dirty="0" smtClean="0"/>
              <a:t>Questions?</a:t>
            </a:r>
            <a:endParaRPr lang="en-US" sz="1800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228600" y="4755357"/>
            <a:ext cx="533400" cy="273844"/>
          </a:xfrm>
        </p:spPr>
        <p:txBody>
          <a:bodyPr/>
          <a:lstStyle/>
          <a:p>
            <a:pPr algn="ctr"/>
            <a:fld id="{E0A2EBD5-4A1F-44BE-A758-9A5AA99DBB22}" type="slidenum">
              <a:rPr lang="en-US" smtClean="0"/>
              <a:pPr algn="ctr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46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Interfor Presentation Theme Colors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2AB1F"/>
      </a:accent1>
      <a:accent2>
        <a:srgbClr val="044A61"/>
      </a:accent2>
      <a:accent3>
        <a:srgbClr val="01798A"/>
      </a:accent3>
      <a:accent4>
        <a:srgbClr val="662D91"/>
      </a:accent4>
      <a:accent5>
        <a:srgbClr val="7AC143"/>
      </a:accent5>
      <a:accent6>
        <a:srgbClr val="F7941E"/>
      </a:accent6>
      <a:hlink>
        <a:srgbClr val="1C75BC"/>
      </a:hlink>
      <a:folHlink>
        <a:srgbClr val="00314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C2FBFF8B81634AB94FE0324FF25992" ma:contentTypeVersion="1" ma:contentTypeDescription="Create a new document." ma:contentTypeScope="" ma:versionID="6a115a7d78faf7c41f3388f286a2f845">
  <xsd:schema xmlns:xsd="http://www.w3.org/2001/XMLSchema" xmlns:xs="http://www.w3.org/2001/XMLSchema" xmlns:p="http://schemas.microsoft.com/office/2006/metadata/properties" xmlns:ns2="8f4c4289-f73c-4ebc-b1a2-cc811dfacfb1" targetNamespace="http://schemas.microsoft.com/office/2006/metadata/properties" ma:root="true" ma:fieldsID="0bcbf2fb73a0fbb8477853eb31da5999" ns2:_="">
    <xsd:import namespace="8f4c4289-f73c-4ebc-b1a2-cc811dfacfb1"/>
    <xsd:element name="properties">
      <xsd:complexType>
        <xsd:sequence>
          <xsd:element name="documentManagement">
            <xsd:complexType>
              <xsd:all>
                <xsd:element ref="ns2:Categor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4c4289-f73c-4ebc-b1a2-cc811dfacfb1" elementFormDefault="qualified">
    <xsd:import namespace="http://schemas.microsoft.com/office/2006/documentManagement/types"/>
    <xsd:import namespace="http://schemas.microsoft.com/office/infopath/2007/PartnerControls"/>
    <xsd:element name="Category" ma:index="8" nillable="true" ma:displayName="Category" ma:default="Policy and Brand Standards Guide" ma:format="Dropdown" ma:internalName="Category">
      <xsd:simpleType>
        <xsd:restriction base="dms:Choice">
          <xsd:enumeration value="Fax Templates"/>
          <xsd:enumeration value="Interfor Brands"/>
          <xsd:enumeration value="Letterhead Templates"/>
          <xsd:enumeration value="Memo Template"/>
          <xsd:enumeration value="Miscellaneous"/>
          <xsd:enumeration value="Policy and Brand Standards Guide"/>
          <xsd:enumeration value="Trademarks"/>
          <xsd:enumeration value="Windows Wallpaper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ategory xmlns="8f4c4289-f73c-4ebc-b1a2-cc811dfacfb1">Miscellaneous</Category>
  </documentManagement>
</p:properties>
</file>

<file path=customXml/itemProps1.xml><?xml version="1.0" encoding="utf-8"?>
<ds:datastoreItem xmlns:ds="http://schemas.openxmlformats.org/officeDocument/2006/customXml" ds:itemID="{8B4257C8-007E-45CB-98C6-EA65E745DB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4c4289-f73c-4ebc-b1a2-cc811dfacf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811E6F4-87BD-4554-A02B-884AFAB120A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895A17-0DBB-49CE-8845-8B397397D39B}">
  <ds:schemaRefs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www.w3.org/XML/1998/namespace"/>
    <ds:schemaRef ds:uri="8f4c4289-f73c-4ebc-b1a2-cc811dfacfb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2387</TotalTime>
  <Words>640</Words>
  <Application>Microsoft Office PowerPoint</Application>
  <PresentationFormat>On-screen Show (16:9)</PresentationFormat>
  <Paragraphs>156</Paragraphs>
  <Slides>25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Blank Presentation</vt:lpstr>
      <vt:lpstr>PowerPoint Presentation</vt:lpstr>
      <vt:lpstr>Topics </vt:lpstr>
      <vt:lpstr>CAD-Beetle (Coast AAC Decline)</vt:lpstr>
      <vt:lpstr>PowerPoint Presentation</vt:lpstr>
      <vt:lpstr>A Challenge to CRIT (Coast Region Implementation Team) </vt:lpstr>
      <vt:lpstr>PowerPoint Presentation</vt:lpstr>
      <vt:lpstr>Contributing Land Base Factors </vt:lpstr>
      <vt:lpstr>Stella Lake   Integrated Resource Management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 why talk about THLB Stabilization on the Coast? 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 16-9 June 2014</dc:title>
  <dc:creator>Karly Hansen</dc:creator>
  <cp:lastModifiedBy>Bob Craven</cp:lastModifiedBy>
  <cp:revision>100</cp:revision>
  <cp:lastPrinted>2013-11-27T15:38:03Z</cp:lastPrinted>
  <dcterms:created xsi:type="dcterms:W3CDTF">2011-05-30T18:45:41Z</dcterms:created>
  <dcterms:modified xsi:type="dcterms:W3CDTF">2015-04-14T14:07:04Z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0x010100C9C2FBFF8B81634AB94FE0324FF25992</vt:lpwstr>
  </property>
</Properties>
</file>